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80" r:id="rId6"/>
    <p:sldId id="281" r:id="rId7"/>
    <p:sldId id="282" r:id="rId8"/>
    <p:sldId id="283" r:id="rId9"/>
    <p:sldId id="284" r:id="rId10"/>
    <p:sldId id="275" r:id="rId11"/>
    <p:sldId id="271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4DDAE1"/>
    <a:srgbClr val="76E549"/>
    <a:srgbClr val="C66868"/>
    <a:srgbClr val="F1A83D"/>
    <a:srgbClr val="55D34B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7" autoAdjust="0"/>
    <p:restoredTop sz="94598" autoAdjust="0"/>
  </p:normalViewPr>
  <p:slideViewPr>
    <p:cSldViewPr snapToGrid="0">
      <p:cViewPr varScale="1">
        <p:scale>
          <a:sx n="102" d="100"/>
          <a:sy n="102" d="100"/>
        </p:scale>
        <p:origin x="336" y="72"/>
      </p:cViewPr>
      <p:guideLst>
        <p:guide orient="horz" pos="2160"/>
        <p:guide pos="2880"/>
        <p:guide pos="29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80219780219779"/>
          <c:y val="0.22847682119205298"/>
          <c:w val="0.36153846153846153"/>
          <c:h val="0.5447019867549668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8F8-40C7-8B02-0694A9004B6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8F8-40C7-8B02-0694A9004B6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68F8-40C7-8B02-0694A9004B6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68F8-40C7-8B02-0694A9004B6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68F8-40C7-8B02-0694A9004B6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68F8-40C7-8B02-0694A9004B6F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68F8-40C7-8B02-0694A9004B6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77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2896,8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8F8-40C7-8B02-0694A9004B6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2312,4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8F8-40C7-8B02-0694A9004B6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11,9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8F8-40C7-8B02-0694A9004B6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1910,5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8F8-40C7-8B02-0694A9004B6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4894,5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8F8-40C7-8B02-0694A9004B6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1173,3</a:t>
                    </a:r>
                    <a:endParaRPr lang="en-US" dirty="0"/>
                  </a:p>
                </c:rich>
              </c:tx>
              <c:spPr>
                <a:noFill/>
                <a:ln w="25075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8F8-40C7-8B02-0694A9004B6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F8-40C7-8B02-0694A9004B6F}"/>
                </c:ext>
              </c:extLst>
            </c:dLbl>
            <c:spPr>
              <a:noFill/>
              <a:ln w="25075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с физических лиц</c:v>
                </c:pt>
                <c:pt idx="1">
                  <c:v>Налог на совокупный доход</c:v>
                </c:pt>
                <c:pt idx="2">
                  <c:v>Государственная пошлина</c:v>
                </c:pt>
                <c:pt idx="3">
                  <c:v>Доходы от использованием имущества</c:v>
                </c:pt>
                <c:pt idx="4">
                  <c:v>Налог на имущество</c:v>
                </c:pt>
                <c:pt idx="5">
                  <c:v>Доходы от продажи материальных и нематериальных активов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2896.8</c:v>
                </c:pt>
                <c:pt idx="1">
                  <c:v>2312.4</c:v>
                </c:pt>
                <c:pt idx="2">
                  <c:v>11.9</c:v>
                </c:pt>
                <c:pt idx="3">
                  <c:v>1910.5</c:v>
                </c:pt>
                <c:pt idx="4">
                  <c:v>4894.8</c:v>
                </c:pt>
                <c:pt idx="5">
                  <c:v>1173.3</c:v>
                </c:pt>
                <c:pt idx="6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8F8-40C7-8B02-0694A9004B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075">
          <a:noFill/>
        </a:ln>
      </c:spPr>
    </c:plotArea>
    <c:legend>
      <c:legendPos val="r"/>
      <c:layout>
        <c:manualLayout>
          <c:xMode val="edge"/>
          <c:yMode val="edge"/>
          <c:x val="0.65679840706877846"/>
          <c:y val="5.7814355010403481E-2"/>
          <c:w val="0.34320159293122149"/>
          <c:h val="0.88437128997919301"/>
        </c:manualLayout>
      </c:layout>
      <c:overlay val="0"/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77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128"/>
          <c:h val="0.565420442014218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Межбюджетные трансферты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0.0">
                  <c:v>34.799999999999997</c:v>
                </c:pt>
                <c:pt idx="1">
                  <c:v>1.2</c:v>
                </c:pt>
                <c:pt idx="2">
                  <c:v>0.1</c:v>
                </c:pt>
                <c:pt idx="3">
                  <c:v>8.8000000000000007</c:v>
                </c:pt>
                <c:pt idx="4">
                  <c:v>21.6</c:v>
                </c:pt>
                <c:pt idx="5">
                  <c:v>32.299999999999997</c:v>
                </c:pt>
                <c:pt idx="6" formatCode="0.0">
                  <c:v>0.8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09-470B-9D8F-935B3D406C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06058352"/>
        <c:axId val="1"/>
        <c:axId val="0"/>
      </c:bar3DChart>
      <c:catAx>
        <c:axId val="106058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0605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C20F12-E327-45CE-9C29-C742BC832CB4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A6BB06-31C3-4A8F-AC84-53EA47772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4EA806-C09E-4FB4-AC27-F422D32E9CE0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991CC5-6B5E-4D42-A932-F3E804106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91CC5-6B5E-4D42-A932-F3E804106C6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363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91CC5-6B5E-4D42-A932-F3E804106C6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08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07C9-7E4C-48F1-BDE2-C950E081F34C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CE08A-4A6C-4EC4-8402-5C4EA9EA7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19B2-92E7-4367-B471-892E3CD4AF86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B443-A4C1-4275-B076-438E8C465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BC19-0E91-451E-9F50-F581286B5B7A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B31A9-18B3-4FA5-AA65-120B70376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7A48-01D3-490B-8785-A53472838617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8217E-AE0C-4D2F-BE25-DFE6D3766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7379D-9E61-4B28-83C9-811F010B8CC8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265BF-2FD3-4181-AF6B-3C0C4A0EB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BDD5C-FFA7-4832-8749-81D187DA7689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7CD89-25F5-4D4C-92DF-C4EF4C87E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1BEDC-AC82-4803-9286-D48A2686F725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1E0B8-BF67-409B-87AA-4ACC0D892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80D1-9559-41B0-80AA-09D7EDBA35EF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F4A11-8E2C-42FC-A53E-64CDA993B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00CF-003E-4E52-AE77-0FCE6984E962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77031-C6C1-43BE-8350-279BC84B06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03AC1-3804-4F92-B153-EE99100BA52B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7B2F0-5077-4A4B-A235-09425AD0D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7E7C-9D87-4B47-9F01-1ADBF40A3E98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433FF-EF1E-49E1-ABE0-65C142F03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1FAB68-6A39-4FAC-9B45-227C364B1CAE}" type="datetimeFigureOut">
              <a:rPr lang="ru-RU"/>
              <a:pPr>
                <a:defRPr/>
              </a:pPr>
              <a:t>23.04.2020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36FA5A-63B1-42B2-B6BE-270445C3A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8340" y="2173183"/>
            <a:ext cx="8419605" cy="321821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 ОТЧЕТА ОБ ИСПОЛНЕНИИ БЮДЖЕТА КРАСНОВСКОГО СЕЛЬСКОГО ПОСЕЛЕНИЯ Тарасовского района 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 smtClean="0"/>
              <a:t>2019 </a:t>
            </a:r>
            <a:r>
              <a:rPr lang="ru-RU" dirty="0" smtClean="0"/>
              <a:t>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24050" y="84138"/>
            <a:ext cx="5083175" cy="6429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СОЦИАЛЬНАЯ СФЕРА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366886"/>
            <a:ext cx="8893175" cy="5802197"/>
          </a:xfrm>
          <a:prstGeom prst="rect">
            <a:avLst/>
          </a:prstGeom>
          <a:solidFill>
            <a:srgbClr val="4DDA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>
              <a:defRPr/>
            </a:pP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на учреждения культуры было направлено 5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2019 году проведено 1378 мероприятий, которые посетили 98479 человек. Денежные средства, предусмотренные по программе освоены в полном объеме. </a:t>
            </a:r>
            <a:endParaRPr lang="ru-RU" sz="1400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Муниципальном   учреждении  культуры Красновского сельского поселения Тарасовского района «Культурно- досуговый центр» проводятся мероприятия разных направлений и для разных возрастов.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Свои мероприятия Дома культуры часто проводят совместно со школой, детским садом и библиотекой. Направления такой работы различны - эстетическое, экологическое, нравственное, научно-познавательное. Минувший год был объявлен Годом Театра, а в Ростовской области 2019 год стал годом  Народного творчества на Дону. Большое внимание  в своей работе  специалисты уделяют как подрастающему поколению, так  и старшему.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всем направлениям ведется слаженная   работа. Так в 2019 году проведены мероприятия,  в которых принимали участие все -от мала до велика, это:  Фестиваль казачьей песни «Лейся, казачья песня!, народное гуляние «Масленица»,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Спортивно-игровая программа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«Всей семьей со спортом дружим», Встреча-чаепитие Отдыхаем всей семьей» и «Посидим по-хорошему», новогоднее театрализованное представление для взрослых «Чудеса в новогоднюю ночь», и новогоднее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для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«Новогоднее чудо»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Акция  «Никто не забыт и ничто не забыто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.». </a:t>
            </a:r>
            <a:r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Митинг-реквием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«Мы замолкаем, глядя в небеса» с возложением цветов и венков у  Памятника 13 Героям  Советского  Союза,  погибшим в годы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праздничный концерт« Салют Победе!, Л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ектории «100 вопросов – 100 ответов», прошедшей в СДК хутора 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Нижнемитякин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котором  выступали работники медицины, </a:t>
            </a:r>
            <a:r>
              <a:rPr lang="ru-RU" sz="1400" dirty="0">
                <a:solidFill>
                  <a:srgbClr val="1F28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Игровая программа «Весёлые нотки»,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Игра- путешествие  «Край мой- капелька России»</a:t>
            </a:r>
            <a:endParaRPr lang="ru-RU" sz="1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Большой популярностью в 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Нижнемитякинском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СДК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Фестиваль казачьей песни «Лейся, казачья песня!, народное гуляние «Масленица»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Эти мероприятия стали традиционными и интересны, как для старшего поколения, так и для молодежи и детей.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318027"/>
              </p:ext>
            </p:extLst>
          </p:nvPr>
        </p:nvGraphicFramePr>
        <p:xfrm>
          <a:off x="1558925" y="482600"/>
          <a:ext cx="6096000" cy="6400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Перечень муниципальных программ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2019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году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273050" y="1395413"/>
            <a:ext cx="2722563" cy="1389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Обеспечение качественными жилищно-коммунальными услугами населения Красновского сельского поселения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90863" y="1395413"/>
            <a:ext cx="2924175" cy="1389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Обеспечение общественного порядка и </a:t>
            </a:r>
            <a:r>
              <a:rPr lang="ru-RU" sz="1200" dirty="0" smtClean="0"/>
              <a:t>профилактика правонарушений</a:t>
            </a:r>
            <a:endParaRPr lang="ru-RU" sz="1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46813" y="1395413"/>
            <a:ext cx="2214562" cy="8794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культуры и туризма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438" y="2949575"/>
            <a:ext cx="3567112" cy="969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Охрана окружающей среды и рациональное природопользование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2949575"/>
            <a:ext cx="3451225" cy="969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физической культуры и спорта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438" y="4259263"/>
            <a:ext cx="3090862" cy="9826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22850" y="4259263"/>
            <a:ext cx="3335338" cy="9826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/>
              <a:t>Муниципальная политика</a:t>
            </a:r>
            <a:endParaRPr lang="ru-RU" sz="12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04988" y="5581650"/>
            <a:ext cx="5343525" cy="8699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200" dirty="0">
                <a:solidFill>
                  <a:srgbClr val="000000"/>
                </a:solidFill>
                <a:latin typeface="Arial" charset="0"/>
                <a:cs typeface="Arial" charset="0"/>
              </a:rPr>
              <a:t>Защита населения от чрезвычайных ситуаций, обеспечение пожарной безопасности и безопасности людей на водных объектах</a:t>
            </a:r>
          </a:p>
          <a:p>
            <a:pPr algn="ctr"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+mn-cs"/>
              </a:rPr>
              <a:t>Объем муниципальных программ в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+mn-cs"/>
              </a:rPr>
              <a:t>общем объеме расходов</a:t>
            </a:r>
            <a:endParaRPr lang="ru-RU" sz="2800" b="1" dirty="0"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138565"/>
              </p:ext>
            </p:extLst>
          </p:nvPr>
        </p:nvGraphicFramePr>
        <p:xfrm>
          <a:off x="509588" y="1954213"/>
          <a:ext cx="8332787" cy="449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Диаграмма" r:id="rId3" imgW="8305935" imgH="4486386" progId="Excel.Chart.8">
                  <p:embed/>
                </p:oleObj>
              </mc:Choice>
              <mc:Fallback>
                <p:oleObj name="Диаграмма" r:id="rId3" imgW="8305935" imgH="4486386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1954213"/>
                        <a:ext cx="8332787" cy="449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199"/>
            <a:ext cx="8686800" cy="2084120"/>
          </a:xfrm>
          <a:solidFill>
            <a:srgbClr val="00B0F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Реализация основных направлений бюджетной и налоговой политики КРАСНОВСКОГО СЕЛЬСКОГО ПОСЕЛЕНИЯ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smtClean="0">
                <a:solidFill>
                  <a:schemeClr val="tx1"/>
                </a:solidFill>
              </a:rPr>
              <a:t>2019 </a:t>
            </a:r>
            <a:r>
              <a:rPr lang="ru-RU" dirty="0" smtClean="0">
                <a:solidFill>
                  <a:schemeClr val="tx1"/>
                </a:solidFill>
              </a:rPr>
              <a:t>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8388" y="2909888"/>
            <a:ext cx="2459037" cy="1187450"/>
          </a:xfrm>
          <a:solidFill>
            <a:srgbClr val="4ED0C1"/>
          </a:solidFill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Направление бюджетной и налоговой политики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7088" y="3005138"/>
            <a:ext cx="3581400" cy="1055687"/>
          </a:xfrm>
          <a:solidFill>
            <a:srgbClr val="FF6699"/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Результаты исполнения бюджета Красновского сельского поселения Тарасовского района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 </a:t>
            </a:r>
            <a:r>
              <a:rPr lang="ru-RU" dirty="0" smtClean="0"/>
              <a:t>2019 </a:t>
            </a:r>
            <a:r>
              <a:rPr lang="ru-RU" dirty="0" smtClean="0"/>
              <a:t>году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82788" y="4179888"/>
            <a:ext cx="485775" cy="569912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08713" y="4095750"/>
            <a:ext cx="484187" cy="569913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3138" y="4857750"/>
            <a:ext cx="2446337" cy="1625600"/>
          </a:xfrm>
          <a:prstGeom prst="rect">
            <a:avLst/>
          </a:prstGeom>
          <a:solidFill>
            <a:srgbClr val="55D3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Наращивание налогового потенциала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16400" y="4903788"/>
            <a:ext cx="4595813" cy="1568450"/>
          </a:xfrm>
          <a:prstGeom prst="rect">
            <a:avLst/>
          </a:prstGeom>
          <a:solidFill>
            <a:srgbClr val="76E54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cs typeface="Arial" charset="0"/>
              </a:rPr>
              <a:t>Общая сумма доходов бюджета Красновского сельского поселения Тарасовского района в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2019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году составила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17 413,5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тыс. рублей или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114,5%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к плану. Налоговые и неналоговые доходы поступили в сумме 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13 218,2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тыс.  или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118,3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% к плану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625" y="7366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781675" y="769938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975" y="2078038"/>
            <a:ext cx="2303463" cy="1365250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Программно-целевой метод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70300" y="1892300"/>
            <a:ext cx="5159375" cy="1657350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 реализацию 8 муниципальных программ в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2019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году израсходовано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9 644,4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 или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55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% всех расходов бюджета, что на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1 524,2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 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выше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уровня прошлого года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627188" y="355123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53113" y="360838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8038" y="4810125"/>
            <a:ext cx="2054225" cy="18399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Долговая политика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13200" y="4797425"/>
            <a:ext cx="4691063" cy="18510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cs typeface="Arial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2019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году была продолжена взвешенная долговая политика, которая направлена на отсутствие муниципального  долга. Просроченная кредиторская задолженность бюджета Красновского сельского поселения Тарасовского района на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01.01.2020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года отсутствует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625" y="7366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983288" y="781050"/>
            <a:ext cx="484187" cy="881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межбюджетные отношения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6348" y="1840675"/>
            <a:ext cx="5284520" cy="385948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В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2019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году от бюджетов других уровней поступило 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195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,3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рублей: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субвенции –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208,4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дотации 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– 2 408,3 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тыс. рублей</a:t>
            </a:r>
          </a:p>
          <a:p>
            <a:pPr>
              <a:buFontTx/>
              <a:buChar char="-"/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иные межбюджетные трансферты –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1 578,6 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тыс. рублей</a:t>
            </a:r>
          </a:p>
          <a:p>
            <a:pPr>
              <a:buFontTx/>
              <a:buChar char="-"/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>
              <a:buFontTx/>
              <a:buChar char="-"/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938" y="351117"/>
            <a:ext cx="7515474" cy="1066156"/>
          </a:xfrm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Доходы бюджета КРАСНОВСКОГО СЕЛЬСКОГО ПОСЕЛЕНИЯ Тарасовского района за </a:t>
            </a:r>
            <a:r>
              <a:rPr lang="ru-RU" sz="2000" dirty="0" smtClean="0"/>
              <a:t>2019 </a:t>
            </a:r>
            <a:r>
              <a:rPr lang="ru-RU" sz="2000" dirty="0" smtClean="0"/>
              <a:t>год поступили в сумме </a:t>
            </a:r>
            <a:br>
              <a:rPr lang="ru-RU" sz="2000" dirty="0" smtClean="0"/>
            </a:br>
            <a:r>
              <a:rPr lang="ru-RU" sz="2000" dirty="0" smtClean="0"/>
              <a:t>17 413,5 </a:t>
            </a:r>
            <a:r>
              <a:rPr lang="ru-RU" sz="2000" dirty="0" smtClean="0"/>
              <a:t>тыс. рублей</a:t>
            </a:r>
            <a:endParaRPr lang="ru-RU" sz="2000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44488" y="1603375"/>
            <a:ext cx="2949575" cy="13303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Налог на прибыль, доходы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896,8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6800" y="1603375"/>
            <a:ext cx="2782888" cy="13176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Налог на совокупный доход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312,4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6513" y="3230563"/>
            <a:ext cx="2141537" cy="1358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Доходы от использования имущества</a:t>
            </a:r>
          </a:p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  <a:cs typeface="Arial" charset="0"/>
              </a:rPr>
              <a:t>1 910,5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850" y="3206750"/>
            <a:ext cx="2843213" cy="13827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Государственная пошлина</a:t>
            </a:r>
          </a:p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11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,9</a:t>
            </a:r>
            <a:endParaRPr lang="ru-RU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6275" y="4848225"/>
            <a:ext cx="3557588" cy="11493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Штрафы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18,5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7450" y="4848225"/>
            <a:ext cx="3470275" cy="10652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Безвозмездные поступления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195,3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75413" y="1603375"/>
            <a:ext cx="2516187" cy="13477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Налоги на имущество</a:t>
            </a: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4 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894,8</a:t>
            </a:r>
            <a:endParaRPr lang="ru-RU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49988" y="3230563"/>
            <a:ext cx="2698750" cy="1358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Доходы от продажи материальных и нематериальных активов</a:t>
            </a:r>
          </a:p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1 173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,3</a:t>
            </a:r>
            <a:endParaRPr lang="ru-RU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1198563"/>
            <a:ext cx="9144000" cy="11985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67197683"/>
              </p:ext>
            </p:extLst>
          </p:nvPr>
        </p:nvGraphicFramePr>
        <p:xfrm>
          <a:off x="542925" y="50800"/>
          <a:ext cx="8550275" cy="5672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</a:rPr>
              <a:t>Поступления в бюджет 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97518"/>
              </p:ext>
            </p:extLst>
          </p:nvPr>
        </p:nvGraphicFramePr>
        <p:xfrm>
          <a:off x="550863" y="1881188"/>
          <a:ext cx="8083550" cy="456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Диаграмма" r:id="rId3" imgW="8143824" imgH="4590947" progId="Excel.Chart.8">
                  <p:embed/>
                </p:oleObj>
              </mc:Choice>
              <mc:Fallback>
                <p:oleObj name="Диаграмма" r:id="rId3" imgW="8143824" imgH="4590947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1881188"/>
                        <a:ext cx="8083550" cy="456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2700"/>
            <a:ext cx="8686800" cy="12954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РАСХОДЫ </a:t>
            </a:r>
            <a:r>
              <a:rPr lang="ru-RU" sz="2000" dirty="0" err="1" smtClean="0"/>
              <a:t>бюджетА</a:t>
            </a:r>
            <a:r>
              <a:rPr lang="ru-RU" sz="2000" dirty="0" smtClean="0"/>
              <a:t> КРАСНОВСКОГО СЕЛЬСКОГО ПОСЕЛЕНИЯ Тарасовского района в </a:t>
            </a:r>
            <a:r>
              <a:rPr lang="ru-RU" sz="2000" dirty="0" smtClean="0"/>
              <a:t>2019 </a:t>
            </a:r>
            <a:r>
              <a:rPr lang="ru-RU" sz="2000" dirty="0" smtClean="0"/>
              <a:t>году </a:t>
            </a:r>
            <a:r>
              <a:rPr lang="ru-RU" sz="2000" dirty="0" smtClean="0"/>
              <a:t>17 305,0 </a:t>
            </a:r>
            <a:r>
              <a:rPr lang="ru-RU" sz="2000" dirty="0" smtClean="0"/>
              <a:t>тыс. рублей</a:t>
            </a:r>
            <a:endParaRPr lang="ru-RU" sz="2000" dirty="0"/>
          </a:p>
        </p:txBody>
      </p:sp>
      <p:sp>
        <p:nvSpPr>
          <p:cNvPr id="18" name="Объект 17"/>
          <p:cNvSpPr>
            <a:spLocks noGrp="1"/>
          </p:cNvSpPr>
          <p:nvPr>
            <p:ph idx="4294967295"/>
          </p:nvPr>
        </p:nvSpPr>
        <p:spPr>
          <a:xfrm>
            <a:off x="3460750" y="3233737"/>
            <a:ext cx="2679700" cy="1200150"/>
          </a:xfr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3 732,8</a:t>
            </a:r>
            <a:endParaRPr lang="ru-RU" sz="20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8650" y="1733550"/>
            <a:ext cx="2493963" cy="13414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Общегосударственные вопросы</a:t>
            </a:r>
            <a:endParaRPr lang="ru-RU" sz="14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6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025,</a:t>
            </a:r>
            <a:r>
              <a:rPr lang="ru-RU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8188" y="1746250"/>
            <a:ext cx="2068512" cy="13287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Национальная оборона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208,2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88" y="1746250"/>
            <a:ext cx="3344862" cy="13287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14,2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63" y="3252788"/>
            <a:ext cx="2571750" cy="12001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Национальная экономика</a:t>
            </a: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Arial" charset="0"/>
                <a:cs typeface="Arial" charset="0"/>
              </a:rPr>
              <a:t>1 </a:t>
            </a:r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529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,1</a:t>
            </a:r>
            <a:endParaRPr lang="ru-RU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74076" y="4659313"/>
            <a:ext cx="2423409" cy="1541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Образование </a:t>
            </a: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60,8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23728" y="4659313"/>
            <a:ext cx="2821822" cy="1541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Физическая культура и спорт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143,1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0863" y="4594225"/>
            <a:ext cx="2571750" cy="160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Межбюджетные трансферты</a:t>
            </a: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2,1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31576" y="3233737"/>
            <a:ext cx="2613974" cy="12001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Культура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charset="0"/>
              </a:rPr>
              <a:t>589,5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Доля расходов бюджета КРАСНОВСКОГО СЕЛЬСКОГО ПОСЕЛЕНИЯ Тарасовского района за </a:t>
            </a:r>
            <a:r>
              <a:rPr lang="ru-RU" sz="2000" dirty="0" smtClean="0"/>
              <a:t>2019 </a:t>
            </a:r>
            <a:r>
              <a:rPr lang="ru-RU" sz="2000" dirty="0" smtClean="0"/>
              <a:t>год</a:t>
            </a:r>
            <a:endParaRPr lang="ru-RU" sz="2000" dirty="0"/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472658"/>
              </p:ext>
            </p:extLst>
          </p:nvPr>
        </p:nvGraphicFramePr>
        <p:xfrm>
          <a:off x="50799" y="939800"/>
          <a:ext cx="8725065" cy="5862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688</Words>
  <Application>Microsoft Office PowerPoint</Application>
  <PresentationFormat>Экран (4:3)</PresentationFormat>
  <Paragraphs>94</Paragraphs>
  <Slides>12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Диаграмма Microsoft Excel</vt:lpstr>
      <vt:lpstr> ПРОЕКТ ОТЧЕТА ОБ ИСПОЛНЕНИИ БЮДЖЕТА КРАСНОВСКОГО СЕЛЬСКОГО ПОСЕЛЕНИЯ Тарасовского района  за 2019 год</vt:lpstr>
      <vt:lpstr>Реализация основных направлений бюджетной и налоговой политики КРАСНОВСКОГО СЕЛЬСКОГО ПОСЕЛЕНИЯ  в 2019 году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за 2019 год поступили в сумме  17 413,5 тыс. рублей</vt:lpstr>
      <vt:lpstr>Поступление собственных доходов в бюджет  КРАСНОВСКОГО СЕЛЬСКОГО ПОСЕЛЕНИЯ Тарасовского района  за 2019 год</vt:lpstr>
      <vt:lpstr>Поступления в бюджет  КРАСНОВСКОГО СЕЛЬСКОГО ПОСЕЛЕНИЯ Тарасовского района</vt:lpstr>
      <vt:lpstr>РАСХОДЫ бюджетА КРАСНОВСКОГО СЕЛЬСКОГО ПОСЕЛЕНИЯ Тарасовского района в 2019 году 17 305,0 тыс. рублей</vt:lpstr>
      <vt:lpstr>Доля расходов бюджета КРАСНОВСКОГО СЕЛЬСКОГО ПОСЕЛЕНИЯ Тарасовского района за 2019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236</cp:revision>
  <dcterms:created xsi:type="dcterms:W3CDTF">2014-05-06T10:06:48Z</dcterms:created>
  <dcterms:modified xsi:type="dcterms:W3CDTF">2020-04-23T13:08:30Z</dcterms:modified>
</cp:coreProperties>
</file>