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2" r:id="rId3"/>
    <p:sldId id="273" r:id="rId4"/>
    <p:sldId id="274" r:id="rId5"/>
    <p:sldId id="280" r:id="rId6"/>
    <p:sldId id="281" r:id="rId7"/>
    <p:sldId id="282" r:id="rId8"/>
    <p:sldId id="283" r:id="rId9"/>
    <p:sldId id="284" r:id="rId10"/>
    <p:sldId id="275" r:id="rId11"/>
    <p:sldId id="271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9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4DDAE1"/>
    <a:srgbClr val="76E549"/>
    <a:srgbClr val="C66868"/>
    <a:srgbClr val="F1A83D"/>
    <a:srgbClr val="55D34B"/>
    <a:srgbClr val="4ED0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7" autoAdjust="0"/>
    <p:restoredTop sz="94598" autoAdjust="0"/>
  </p:normalViewPr>
  <p:slideViewPr>
    <p:cSldViewPr snapToGrid="0">
      <p:cViewPr varScale="1">
        <p:scale>
          <a:sx n="102" d="100"/>
          <a:sy n="102" d="100"/>
        </p:scale>
        <p:origin x="336" y="108"/>
      </p:cViewPr>
      <p:guideLst>
        <p:guide orient="horz" pos="216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721031398852922"/>
          <c:y val="2.5591680709718571E-2"/>
          <c:w val="0.85581437736950128"/>
          <c:h val="0.5654204420142188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ЖКХ</c:v>
                </c:pt>
                <c:pt idx="5">
                  <c:v>Культура</c:v>
                </c:pt>
                <c:pt idx="6">
                  <c:v>Физическая культура и спорт</c:v>
                </c:pt>
                <c:pt idx="7">
                  <c:v>Межбюджетные трансферты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39.700000000000003</c:v>
                </c:pt>
                <c:pt idx="1">
                  <c:v>1.2</c:v>
                </c:pt>
                <c:pt idx="2">
                  <c:v>0.5</c:v>
                </c:pt>
                <c:pt idx="3">
                  <c:v>7.8</c:v>
                </c:pt>
                <c:pt idx="4">
                  <c:v>12.5</c:v>
                </c:pt>
                <c:pt idx="5">
                  <c:v>36.799999999999997</c:v>
                </c:pt>
                <c:pt idx="6" formatCode="0.0">
                  <c:v>1.4</c:v>
                </c:pt>
                <c:pt idx="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09-470B-9D8F-935B3D406C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06058352"/>
        <c:axId val="1"/>
        <c:axId val="0"/>
      </c:bar3DChart>
      <c:catAx>
        <c:axId val="106058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О\с\н\о\в\н\о\й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0605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CC20F12-E327-45CE-9C29-C742BC832CB4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A6BB06-31C3-4A8F-AC84-53EA47772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84EA806-C09E-4FB4-AC27-F422D32E9CE0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991CC5-6B5E-4D42-A932-F3E804106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991CC5-6B5E-4D42-A932-F3E804106C6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8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07C9-7E4C-48F1-BDE2-C950E081F34C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CE08A-4A6C-4EC4-8402-5C4EA9EA7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19B2-92E7-4367-B471-892E3CD4AF86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B443-A4C1-4275-B076-438E8C465D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4BC19-0E91-451E-9F50-F581286B5B7A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B31A9-18B3-4FA5-AA65-120B70376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F7A48-01D3-490B-8785-A53472838617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217E-AE0C-4D2F-BE25-DFE6D37668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7379D-9E61-4B28-83C9-811F010B8CC8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65BF-2FD3-4181-AF6B-3C0C4A0EB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BDD5C-FFA7-4832-8749-81D187DA7689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CD89-25F5-4D4C-92DF-C4EF4C87E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1BEDC-AC82-4803-9286-D48A2686F725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1E0B8-BF67-409B-87AA-4ACC0D892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A80D1-9559-41B0-80AA-09D7EDBA35EF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4A11-8E2C-42FC-A53E-64CDA993B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00CF-003E-4E52-AE77-0FCE6984E962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7031-C6C1-43BE-8350-279BC84B06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03AC1-3804-4F92-B153-EE99100BA52B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7B2F0-5077-4A4B-A235-09425AD0D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B7E7C-9D87-4B47-9F01-1ADBF40A3E98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33FF-EF1E-49E1-ABE0-65C142F039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1FAB68-6A39-4FAC-9B45-227C364B1CAE}" type="datetimeFigureOut">
              <a:rPr lang="ru-RU"/>
              <a:pPr>
                <a:defRPr/>
              </a:pPr>
              <a:t>12.02.2020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736FA5A-63B1-42B2-B6BE-270445C3A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9" r:id="rId5"/>
    <p:sldLayoutId id="2147483694" r:id="rId6"/>
    <p:sldLayoutId id="2147483700" r:id="rId7"/>
    <p:sldLayoutId id="2147483701" r:id="rId8"/>
    <p:sldLayoutId id="2147483702" r:id="rId9"/>
    <p:sldLayoutId id="2147483693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8340" y="2173183"/>
            <a:ext cx="8419605" cy="3218213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ОТЧЕТА ОБ ИСПОЛНЕНИИ БЮДЖЕТА КРАСНОВСКОГО СЕЛЬСКОГО ПОСЕЛЕНИЯ Тарасовского района </a:t>
            </a:r>
            <a:br>
              <a:rPr lang="ru-RU" dirty="0" smtClean="0"/>
            </a:br>
            <a:r>
              <a:rPr lang="ru-RU" dirty="0" smtClean="0"/>
              <a:t>за 2018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24050" y="84138"/>
            <a:ext cx="5083175" cy="64293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СОЦИАЛЬНАЯ СФЕРА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0175" y="895350"/>
            <a:ext cx="8893175" cy="5962650"/>
          </a:xfrm>
          <a:prstGeom prst="rect">
            <a:avLst/>
          </a:prstGeom>
          <a:solidFill>
            <a:srgbClr val="4DDA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</a:t>
            </a:r>
          </a:p>
          <a:p>
            <a:pPr algn="ctr">
              <a:defRPr/>
            </a:pP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2018 году на учреждения культуры было направлено 5</a:t>
            </a:r>
            <a:r>
              <a: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733</a:t>
            </a:r>
            <a:r>
              <a:rPr lang="en-US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тыс. рублей.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2018 году проведено 1370 мероприятий, которые посетили 90900 человек. Денежные средства, предусмотренные по программе освоены в полном объеме. </a:t>
            </a:r>
            <a:endParaRPr lang="ru-RU" sz="140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Муниципальном   учреждении культуры Красновского сельского поселения Тарасовского района «Культурно- досуговый центр» проводятся мероприятия разных направлений и для разных возрастов.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Свои мероприятия Дома культуры часто проводят совместно со школой, детским садом и библиотекой. Направления такой работы различны - эстетическое, экологическое, нравственное, иногда научно-познавательное. Минувший год был объявлен Годом Экологии. Большое внимание в своей работе специалисты уделяют и старшему поколению.</a:t>
            </a:r>
            <a:endParaRPr lang="ru-RU" sz="1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По всем направлениям ведется слаженная   работа. Так в 2018 году проведены мероприятия, в которых принимали участие все -от мала до велика, это: народное гуляние «Масленица»,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шоу-программа «Звездный час </a:t>
            </a:r>
            <a:endParaRPr lang="ru-RU" sz="1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Деда Мороза и Снегурочки», посиделки «Мои года – моё богатство»,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 Урок доброты «Милая, бабушка, моя», Концертная программа «Одной тебе, тебе одной – любви, и счастья и отрады», Историко-краеведческая акция «Ищу героя односельчанина», Тематический вечер «Не гаснет памяти свеча», Акция «Никто не забыт и ничто не забыто», Праздничная концертная программа «В волшебной стране детства», посвященная Всемирному дню защиты детей»,</a:t>
            </a:r>
            <a:r>
              <a:rPr lang="ru-RU"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Развлекательная викторина, посвященная Году экологии «Хорошо, что есть цветы, есть деревья и кусты»,</a:t>
            </a:r>
            <a:r>
              <a:rPr lang="ru-RU" sz="14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Calibri" pitchFamily="34" charset="0"/>
              </a:rPr>
              <a:t>Театрализованное представление «Дорога добра». </a:t>
            </a:r>
            <a:endParaRPr lang="ru-RU" sz="140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ru-RU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Большой популярностью в Нижнемитякинском СДК пользуется викторина «Что, где, когда». Она стала традиционной, интересна тем, что все вопросы и ответы в ней посвящены семье. Проводятся кинолектории, круглые столы, выставки детских рисунков, акции. Подобные мероприятия стали традиционными. 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1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ru-RU" sz="1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58925" y="482600"/>
          <a:ext cx="6096000" cy="6400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Перечень муниципальных программ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в 201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году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273050" y="1395413"/>
            <a:ext cx="2722563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Обеспечение качественными жилищно-коммунальными услугами населения Красновского сельского поселения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90863" y="1395413"/>
            <a:ext cx="2924175" cy="13890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Обеспечение общественного порядка и противодействие преступности в Красновском сельском поселении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46813" y="1395413"/>
            <a:ext cx="2214562" cy="8794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культуры и туризма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438" y="2949575"/>
            <a:ext cx="3567112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Охрана окружающей среды и рациональное природопользование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2949575"/>
            <a:ext cx="3451225" cy="96996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физической культуры и спорта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9438" y="4259263"/>
            <a:ext cx="3090862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Информационное общество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022850" y="4259263"/>
            <a:ext cx="3335338" cy="98266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/>
              <a:t>Развитие транспортной системы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04988" y="5581650"/>
            <a:ext cx="5343525" cy="86995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rgbClr val="00000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200" dirty="0">
                <a:solidFill>
                  <a:srgbClr val="000000"/>
                </a:solidFill>
                <a:latin typeface="Arial" charset="0"/>
                <a:cs typeface="Arial" charset="0"/>
              </a:rPr>
              <a:t>Защита населения от чрезвычайных ситуаций, обеспечение пожарной безопасности и безопасности людей на водных объектах</a:t>
            </a:r>
          </a:p>
          <a:p>
            <a:pPr algn="ctr"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096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Объем муниципальных программ в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latin typeface="Times New Roman" pitchFamily="18" charset="0"/>
                <a:cs typeface="+mn-cs"/>
              </a:rPr>
              <a:t>общем объеме расходов</a:t>
            </a:r>
            <a:endParaRPr lang="ru-RU" sz="2800" b="1" dirty="0"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509588" y="1955800"/>
          <a:ext cx="8377237" cy="444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Диаграмма" r:id="rId3" imgW="8305777" imgH="4495770" progId="Excel.Chart.8">
                  <p:embed/>
                </p:oleObj>
              </mc:Choice>
              <mc:Fallback>
                <p:oleObj name="Диаграмма" r:id="rId3" imgW="8305777" imgH="449577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1955800"/>
                        <a:ext cx="8377237" cy="444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199"/>
            <a:ext cx="8686800" cy="2084120"/>
          </a:xfrm>
          <a:solidFill>
            <a:srgbClr val="00B0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Реализация основных направлений бюджетной и налоговой политики КРАСНОВСКОГО СЕЛЬСКОГО ПОСЕЛЕНИЯ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в 2018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8388" y="2909888"/>
            <a:ext cx="2459037" cy="1187450"/>
          </a:xfrm>
          <a:solidFill>
            <a:srgbClr val="4ED0C1"/>
          </a:solidFill>
          <a:ln>
            <a:solidFill>
              <a:srgbClr val="002060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Направление бюджетной и налоговой политики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7088" y="3005138"/>
            <a:ext cx="3581400" cy="1055687"/>
          </a:xfrm>
          <a:solidFill>
            <a:srgbClr val="FF6699"/>
          </a:solidFill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Результаты исполнения бюджета Красновского сельского поселения Тарасовского района 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/>
              <a:t>в 2018 году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982788" y="4179888"/>
            <a:ext cx="485775" cy="569912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208713" y="4095750"/>
            <a:ext cx="484187" cy="569913"/>
          </a:xfrm>
          <a:prstGeom prst="downArrow">
            <a:avLst>
              <a:gd name="adj1" fmla="val 50000"/>
              <a:gd name="adj2" fmla="val 40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3138" y="4857750"/>
            <a:ext cx="2446337" cy="1625600"/>
          </a:xfrm>
          <a:prstGeom prst="rect">
            <a:avLst/>
          </a:prstGeom>
          <a:solidFill>
            <a:srgbClr val="55D3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Наращивание налогового потенциала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16400" y="4903788"/>
            <a:ext cx="4595813" cy="1568450"/>
          </a:xfrm>
          <a:prstGeom prst="rect">
            <a:avLst/>
          </a:prstGeom>
          <a:solidFill>
            <a:srgbClr val="76E54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cs typeface="Arial" charset="0"/>
              </a:rPr>
              <a:t>Общая сумма доходов бюджета Красновского сельского поселения Тарасовского района в 2018 году составила 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213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тыс. рублей или 10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% к плану. Налоговые и неналоговые доходы поступили в сумме </a:t>
            </a:r>
          </a:p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cs typeface="Arial" charset="0"/>
              </a:rPr>
              <a:t>11 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177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,0 тыс.  или 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1,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% к плану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781675" y="769938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975" y="2078038"/>
            <a:ext cx="2303463" cy="13652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Программно-целевой метод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70300" y="1892300"/>
            <a:ext cx="5159375" cy="1657350"/>
          </a:xfrm>
          <a:prstGeom prst="rect">
            <a:avLst/>
          </a:prstGeom>
          <a:solidFill>
            <a:srgbClr val="C6686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 реализацию 8 муниципальных программ в 201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>
                <a:solidFill>
                  <a:schemeClr val="tx1"/>
                </a:solidFill>
                <a:cs typeface="Arial" charset="0"/>
              </a:rPr>
              <a:t> году израсходовано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120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 или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53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>
                <a:solidFill>
                  <a:schemeClr val="tx1"/>
                </a:solidFill>
                <a:cs typeface="Arial" charset="0"/>
              </a:rPr>
              <a:t>% всех расходов бюджета, что на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446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выше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уровня прошлого года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627188" y="355123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853113" y="3608388"/>
            <a:ext cx="484187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8038" y="4810125"/>
            <a:ext cx="2054225" cy="183991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Долговая политика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13200" y="4797425"/>
            <a:ext cx="4691063" cy="185102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chemeClr val="tx1"/>
                </a:solidFill>
                <a:cs typeface="Arial" charset="0"/>
              </a:rPr>
              <a:t>В 201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году была продолжена взвешенная долговая политика, которая направлена на отсутствие муниципального  долга. Просроченная кредиторская задолженность бюджета Красновского сельского поселения Тарасовского района на 01.01.201</a:t>
            </a:r>
            <a:r>
              <a:rPr lang="ru-RU" sz="1600">
                <a:solidFill>
                  <a:schemeClr val="tx1"/>
                </a:solidFill>
                <a:latin typeface="Arial" charset="0"/>
                <a:cs typeface="Arial" charset="0"/>
              </a:rPr>
              <a:t>9</a:t>
            </a:r>
            <a:r>
              <a:rPr lang="ru-RU" sz="1600">
                <a:solidFill>
                  <a:schemeClr val="tx1"/>
                </a:solidFill>
                <a:cs typeface="Arial" charset="0"/>
              </a:rPr>
              <a:t> года отсутствует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низ 1"/>
          <p:cNvSpPr/>
          <p:nvPr/>
        </p:nvSpPr>
        <p:spPr>
          <a:xfrm>
            <a:off x="1698625" y="736600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983288" y="781050"/>
            <a:ext cx="484187" cy="8810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88769" y="2078182"/>
            <a:ext cx="2303813" cy="13656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межбюджетные отношения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6348" y="1840675"/>
            <a:ext cx="5284520" cy="385948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В 201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8</a:t>
            </a:r>
            <a:r>
              <a:rPr lang="ru-RU">
                <a:solidFill>
                  <a:schemeClr val="tx1"/>
                </a:solidFill>
                <a:cs typeface="Arial" charset="0"/>
              </a:rPr>
              <a:t> году от бюджетов других уровней поступило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4 036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рублей: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субвенции – 1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92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9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</a:t>
            </a: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FontTx/>
              <a:buChar char="-"/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дотации -48,5 тыс. рублей</a:t>
            </a:r>
          </a:p>
          <a:p>
            <a:pPr>
              <a:buFontTx/>
              <a:buChar char="-"/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иные межбюджетные трансферты –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795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  <a:r>
              <a:rPr lang="ru-RU">
                <a:solidFill>
                  <a:schemeClr val="tx1"/>
                </a:solidFill>
                <a:cs typeface="Arial" charset="0"/>
              </a:rPr>
              <a:t> тыс. рублей</a:t>
            </a:r>
          </a:p>
          <a:p>
            <a:pPr>
              <a:buFontTx/>
              <a:buChar char="-"/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  <a:p>
            <a:pPr>
              <a:buFontTx/>
              <a:buChar char="-"/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938" y="351117"/>
            <a:ext cx="7515474" cy="1066156"/>
          </a:xfrm>
          <a:solidFill>
            <a:srgbClr val="00B05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Доходы бюджета КРАСНОВСКОГО СЕЛЬСКОГО ПОСЕЛЕНИЯ Тарасовского района за 2018 год поступили в сумме </a:t>
            </a:r>
            <a:br>
              <a:rPr lang="ru-RU" sz="2000" dirty="0" smtClean="0"/>
            </a:br>
            <a:r>
              <a:rPr lang="ru-RU" sz="2000" dirty="0" smtClean="0"/>
              <a:t>15 213,5 тыс. рублей</a:t>
            </a:r>
            <a:endParaRPr lang="ru-RU" sz="2000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44488" y="1603375"/>
            <a:ext cx="2949575" cy="13303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Налог на прибыль, доходы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018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6800" y="1603375"/>
            <a:ext cx="2782888" cy="13176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Налог на совокупный доход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2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047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9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46513" y="3230563"/>
            <a:ext cx="2141537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Доходы от использования имущества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023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9</a:t>
            </a:r>
            <a:endParaRPr 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0850" y="3206750"/>
            <a:ext cx="2843213" cy="138271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Государственная пошлина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12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0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6275" y="4848225"/>
            <a:ext cx="3557588" cy="114935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Штрафы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5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7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997450" y="4848225"/>
            <a:ext cx="3470275" cy="106521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Безвозмездные поступления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4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036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75413" y="1603375"/>
            <a:ext cx="2516187" cy="134778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Налоги на имущество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4 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780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49988" y="3230563"/>
            <a:ext cx="2698750" cy="13589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Доходы от продажи материальных и нематериальных активов</a:t>
            </a: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243</a:t>
            </a:r>
            <a:r>
              <a:rPr lang="ru-RU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-1198563"/>
            <a:ext cx="9144000" cy="119856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Поступление собственных доходов в бюджет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КРАСНОВСКОГО СЕЛЬСКОГО ПОСЕЛЕНИЯ Тарасовского района  за 2017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2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492125" y="0"/>
          <a:ext cx="8651875" cy="577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Диаграмма" r:id="rId3" imgW="8763113" imgH="5848470" progId="Excel.Chart.8">
                  <p:embed/>
                </p:oleObj>
              </mc:Choice>
              <mc:Fallback>
                <p:oleObj name="Диаграмма" r:id="rId3" imgW="8763113" imgH="5848470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25" y="0"/>
                        <a:ext cx="8651875" cy="5773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</a:rPr>
              <a:t>Поступления в бюджет </a:t>
            </a:r>
            <a:r>
              <a:rPr lang="en-US" b="1" dirty="0" smtClean="0">
                <a:latin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</a:rPr>
              <a:t>КРАСНОВСКОГО СЕЛЬСКОГО ПОСЕЛЕНИЯ Тарасовского района</a:t>
            </a:r>
            <a:endParaRPr lang="ru-RU" b="1" cap="none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55625" y="1879600"/>
          <a:ext cx="8083550" cy="479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Диаграмма" r:id="rId3" imgW="8162877" imgH="4667220" progId="Excel.Chart.8">
                  <p:embed/>
                </p:oleObj>
              </mc:Choice>
              <mc:Fallback>
                <p:oleObj name="Диаграмма" r:id="rId3" imgW="8162877" imgH="4667220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1879600"/>
                        <a:ext cx="8083550" cy="4792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2700"/>
            <a:ext cx="8686800" cy="129540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РАСХОДЫ </a:t>
            </a:r>
            <a:r>
              <a:rPr lang="ru-RU" sz="2000" dirty="0" err="1" smtClean="0"/>
              <a:t>бюджетА</a:t>
            </a:r>
            <a:r>
              <a:rPr lang="ru-RU" sz="2000" dirty="0" smtClean="0"/>
              <a:t> КРАСНОВСКОГО СЕЛЬСКОГО ПОСЕЛЕНИЯ Тарасовского района в 2018 году 15 618,0 тыс. рублей</a:t>
            </a:r>
            <a:endParaRPr lang="ru-RU" sz="2000" dirty="0"/>
          </a:p>
        </p:txBody>
      </p:sp>
      <p:sp>
        <p:nvSpPr>
          <p:cNvPr id="18" name="Объект 17"/>
          <p:cNvSpPr>
            <a:spLocks noGrp="1"/>
          </p:cNvSpPr>
          <p:nvPr>
            <p:ph idx="4294967295"/>
          </p:nvPr>
        </p:nvSpPr>
        <p:spPr>
          <a:xfrm>
            <a:off x="3460750" y="3233737"/>
            <a:ext cx="2679700" cy="1200150"/>
          </a:xfr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Жилищно-коммунальное хозяйство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1 </a:t>
            </a:r>
            <a:r>
              <a:rPr lang="ru-RU" sz="2000" dirty="0" smtClean="0">
                <a:solidFill>
                  <a:schemeClr val="tx1"/>
                </a:solidFill>
                <a:latin typeface="Arial" charset="0"/>
              </a:rPr>
              <a:t>931</a:t>
            </a:r>
            <a:r>
              <a:rPr lang="ru-RU" sz="2000" dirty="0" smtClean="0">
                <a:solidFill>
                  <a:schemeClr val="tx1"/>
                </a:solidFill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Arial" charset="0"/>
              </a:rPr>
              <a:t>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8650" y="1733550"/>
            <a:ext cx="2493963" cy="13414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Общегосударственные вопросы</a:t>
            </a:r>
            <a:endParaRPr lang="ru-RU" sz="140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  <a:r>
              <a:rPr lang="ru-RU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185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</a:p>
          <a:p>
            <a:pPr algn="ctr">
              <a:defRPr/>
            </a:pPr>
            <a:endParaRPr lang="ru-RU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78188" y="1746250"/>
            <a:ext cx="2068512" cy="132873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Национальная оборона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92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7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0688" y="1746250"/>
            <a:ext cx="3344862" cy="132873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chemeClr val="tx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</a:p>
          <a:p>
            <a:pPr algn="ctr">
              <a:defRPr/>
            </a:pP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77</a:t>
            </a:r>
            <a:r>
              <a:rPr lang="ru-RU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863" y="3252788"/>
            <a:ext cx="2571750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cs typeface="Arial" charset="0"/>
              </a:rPr>
              <a:t>Национальная экономика</a:t>
            </a:r>
          </a:p>
          <a:p>
            <a:pPr algn="ctr">
              <a:defRPr/>
            </a:pPr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1 221</a:t>
            </a:r>
            <a:r>
              <a:rPr lang="ru-RU" dirty="0">
                <a:solidFill>
                  <a:srgbClr val="000000"/>
                </a:solidFill>
                <a:cs typeface="Arial" charset="0"/>
              </a:rPr>
              <a:t>,</a:t>
            </a:r>
            <a:r>
              <a:rPr lang="ru-RU" dirty="0">
                <a:solidFill>
                  <a:srgbClr val="000000"/>
                </a:solidFill>
                <a:latin typeface="Arial" charset="0"/>
                <a:cs typeface="Arial" charset="0"/>
              </a:rPr>
              <a:t>8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74076" y="4659313"/>
            <a:ext cx="2423409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Образование </a:t>
            </a: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  <a:cs typeface="Arial" charset="0"/>
              </a:rPr>
              <a:t>59,8</a:t>
            </a:r>
            <a:endParaRPr lang="ru-RU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23728" y="4659313"/>
            <a:ext cx="2821822" cy="154146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Физическая культура и спорт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216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863" y="4594225"/>
            <a:ext cx="2571750" cy="160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Межбюджетные трансферты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0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31576" y="3233737"/>
            <a:ext cx="2613974" cy="12001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cs typeface="Arial" charset="0"/>
              </a:rPr>
              <a:t>Культура</a:t>
            </a:r>
          </a:p>
          <a:p>
            <a:pPr algn="ctr">
              <a:defRPr/>
            </a:pP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733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,</a:t>
            </a:r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0254" y="274638"/>
            <a:ext cx="6996545" cy="66747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Доля расходов бюджета КРАСНОВСКОГО СЕЛЬСКОГО ПОСЕЛЕНИЯ Тарасовского района за </a:t>
            </a:r>
            <a:r>
              <a:rPr lang="ru-RU" sz="2000" dirty="0" smtClean="0"/>
              <a:t>2018 </a:t>
            </a:r>
            <a:r>
              <a:rPr lang="ru-RU" sz="2000" dirty="0" smtClean="0"/>
              <a:t>год</a:t>
            </a:r>
            <a:endParaRPr lang="ru-RU" sz="2000" dirty="0"/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025196"/>
              </p:ext>
            </p:extLst>
          </p:nvPr>
        </p:nvGraphicFramePr>
        <p:xfrm>
          <a:off x="50800" y="939800"/>
          <a:ext cx="8720138" cy="5862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</TotalTime>
  <Words>506</Words>
  <Application>Microsoft Office PowerPoint</Application>
  <PresentationFormat>Экран (4:3)</PresentationFormat>
  <Paragraphs>88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Трек</vt:lpstr>
      <vt:lpstr>Диаграмма</vt:lpstr>
      <vt:lpstr> ПРОЕКТ ОТЧЕТА ОБ ИСПОЛНЕНИИ БЮДЖЕТА КРАСНОВСКОГО СЕЛЬСКОГО ПОСЕЛЕНИЯ Тарасовского района  за 2018 год</vt:lpstr>
      <vt:lpstr>Реализация основных направлений бюджетной и налоговой политики КРАСНОВСКОГО СЕЛЬСКОГО ПОСЕЛЕНИЯ  в 2018 году</vt:lpstr>
      <vt:lpstr>Презентация PowerPoint</vt:lpstr>
      <vt:lpstr>Презентация PowerPoint</vt:lpstr>
      <vt:lpstr>Доходы бюджета КРАСНОВСКОГО СЕЛЬСКОГО ПОСЕЛЕНИЯ Тарасовского района за 2018 год поступили в сумме  15 213,5 тыс. рублей</vt:lpstr>
      <vt:lpstr>Поступление собственных доходов в бюджет  КРАСНОВСКОГО СЕЛЬСКОГО ПОСЕЛЕНИЯ Тарасовского района  за 2017 год</vt:lpstr>
      <vt:lpstr>Поступления в бюджет  КРАСНОВСКОГО СЕЛЬСКОГО ПОСЕЛЕНИЯ Тарасовского района</vt:lpstr>
      <vt:lpstr>РАСХОДЫ бюджетА КРАСНОВСКОГО СЕЛЬСКОГО ПОСЕЛЕНИЯ Тарасовского района в 2018 году 15 618,0 тыс. рублей</vt:lpstr>
      <vt:lpstr>Доля расходов бюджета КРАСНОВСКОГО СЕЛЬСКОГО ПОСЕЛЕНИЯ Тарасовского района за 2018 год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Тарасовского района за 2013 год</dc:title>
  <dc:creator>Ольга В. Димитрова</dc:creator>
  <cp:lastModifiedBy>Finans</cp:lastModifiedBy>
  <cp:revision>226</cp:revision>
  <dcterms:created xsi:type="dcterms:W3CDTF">2014-05-06T10:06:48Z</dcterms:created>
  <dcterms:modified xsi:type="dcterms:W3CDTF">2020-02-12T08:11:16Z</dcterms:modified>
</cp:coreProperties>
</file>