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3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7" r:id="rId3"/>
    <p:sldId id="277" r:id="rId4"/>
    <p:sldId id="272" r:id="rId5"/>
    <p:sldId id="286" r:id="rId6"/>
    <p:sldId id="275" r:id="rId7"/>
    <p:sldId id="282" r:id="rId8"/>
    <p:sldId id="283" r:id="rId9"/>
    <p:sldId id="284" r:id="rId10"/>
    <p:sldId id="260" r:id="rId11"/>
    <p:sldId id="271" r:id="rId12"/>
    <p:sldId id="289" r:id="rId13"/>
    <p:sldId id="290" r:id="rId14"/>
    <p:sldId id="291" r:id="rId15"/>
  </p:sldIdLst>
  <p:sldSz cx="9144000" cy="6858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D0C1"/>
    <a:srgbClr val="4331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88" autoAdjust="0"/>
    <p:restoredTop sz="86380" autoAdjust="0"/>
  </p:normalViewPr>
  <p:slideViewPr>
    <p:cSldViewPr snapToGrid="0">
      <p:cViewPr varScale="1">
        <p:scale>
          <a:sx n="109" d="100"/>
          <a:sy n="109" d="100"/>
        </p:scale>
        <p:origin x="46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904" y="-102"/>
      </p:cViewPr>
      <p:guideLst>
        <p:guide orient="horz" pos="3127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title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Динамика поступлений собственных доходов 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4"/>
                <c:pt idx="0">
                  <c:v>2017 год -9915.6</c:v>
                </c:pt>
                <c:pt idx="1">
                  <c:v>2018 год -10461.4</c:v>
                </c:pt>
                <c:pt idx="2">
                  <c:v>2019 год -10581.3</c:v>
                </c:pt>
                <c:pt idx="3">
                  <c:v>2020 год -10694.9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9915.6</c:v>
                </c:pt>
                <c:pt idx="1">
                  <c:v>10461.4</c:v>
                </c:pt>
                <c:pt idx="2">
                  <c:v>10581.3</c:v>
                </c:pt>
                <c:pt idx="3">
                  <c:v>10694.9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5457120"/>
        <c:axId val="245457512"/>
      </c:barChart>
      <c:catAx>
        <c:axId val="245457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5457512"/>
        <c:crosses val="autoZero"/>
        <c:auto val="1"/>
        <c:lblAlgn val="ctr"/>
        <c:lblOffset val="100"/>
        <c:noMultiLvlLbl val="0"/>
      </c:catAx>
      <c:valAx>
        <c:axId val="2454575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5457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общегосударственные
 вопросы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51.1</c:v>
                </c:pt>
                <c:pt idx="1">
                  <c:v>57.7</c:v>
                </c:pt>
                <c:pt idx="2">
                  <c:v>56.1</c:v>
                </c:pt>
                <c:pt idx="3">
                  <c:v>55.6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1.4</c:v>
                </c:pt>
                <c:pt idx="1">
                  <c:v>1.6</c:v>
                </c:pt>
                <c:pt idx="2">
                  <c:v>1.6</c:v>
                </c:pt>
                <c:pt idx="3">
                  <c:v>1.6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Национальная  безопасность и правоохранительная деятельность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0.7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национальная экономика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6.2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жилищно
-коммунальное хозяйство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14.8</c:v>
                </c:pt>
                <c:pt idx="1">
                  <c:v>11.6</c:v>
                </c:pt>
                <c:pt idx="2">
                  <c:v>13.6</c:v>
                </c:pt>
                <c:pt idx="3">
                  <c:v>14.4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Культура, 
кинематография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24.3</c:v>
                </c:pt>
                <c:pt idx="1">
                  <c:v>26.5</c:v>
                </c:pt>
                <c:pt idx="2">
                  <c:v>26.2</c:v>
                </c:pt>
                <c:pt idx="3">
                  <c:v>25.9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Физическая
культура и спорт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1.5</c:v>
                </c:pt>
                <c:pt idx="1">
                  <c:v>1.7</c:v>
                </c:pt>
                <c:pt idx="2">
                  <c:v>1.6</c:v>
                </c:pt>
                <c:pt idx="3">
                  <c:v>1.6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Межбюджетные трансферты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</c:strCache>
            </c:strRef>
          </c:cat>
          <c:val>
            <c:numRef>
              <c:f>Лист1!$I$2:$I$5</c:f>
              <c:numCache>
                <c:formatCode>General</c:formatCode>
                <c:ptCount val="4"/>
                <c:pt idx="0">
                  <c:v>0.01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45459080"/>
        <c:axId val="245459472"/>
        <c:axId val="0"/>
      </c:bar3DChart>
      <c:catAx>
        <c:axId val="2454590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45459472"/>
        <c:crosses val="autoZero"/>
        <c:auto val="1"/>
        <c:lblAlgn val="ctr"/>
        <c:lblOffset val="100"/>
        <c:noMultiLvlLbl val="0"/>
      </c:catAx>
      <c:valAx>
        <c:axId val="24545947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45459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930659157033034"/>
          <c:y val="1.7423449791190145E-2"/>
          <c:w val="0.31486852665623039"/>
          <c:h val="0.89073911870203548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943793911007025"/>
          <c:y val="4.7210300429184553E-2"/>
          <c:w val="0.5374707259953162"/>
          <c:h val="0.826180257510729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Общий объем расходов бюджета</c:v>
                </c:pt>
              </c:strCache>
            </c:strRef>
          </c:tx>
          <c:spPr>
            <a:solidFill>
              <a:srgbClr val="FF00FF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2018г.</c:v>
                </c:pt>
                <c:pt idx="1">
                  <c:v>2019г.</c:v>
                </c:pt>
                <c:pt idx="2">
                  <c:v>2020г.</c:v>
                </c:pt>
              </c:strCache>
            </c:strRef>
          </c:cat>
          <c:val>
            <c:numRef>
              <c:f>Sheet1!$B$2:$E$2</c:f>
              <c:numCache>
                <c:formatCode>#,##0.00</c:formatCode>
                <c:ptCount val="4"/>
                <c:pt idx="0">
                  <c:v>10634.9</c:v>
                </c:pt>
                <c:pt idx="1">
                  <c:v>10754.8</c:v>
                </c:pt>
                <c:pt idx="2">
                  <c:v>10868.4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муниципальные программы</c:v>
                </c:pt>
              </c:strCache>
            </c:strRef>
          </c:tx>
          <c:spPr>
            <a:solidFill>
              <a:srgbClr val="00FF00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2018г.</c:v>
                </c:pt>
                <c:pt idx="1">
                  <c:v>2019г.</c:v>
                </c:pt>
                <c:pt idx="2">
                  <c:v>2020г.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4426.3999999999996</c:v>
                </c:pt>
                <c:pt idx="1">
                  <c:v>4651.2</c:v>
                </c:pt>
                <c:pt idx="2">
                  <c:v>4758.3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46686336"/>
        <c:axId val="246686728"/>
        <c:axId val="0"/>
      </c:bar3DChart>
      <c:catAx>
        <c:axId val="246686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246686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46686728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#,##0.00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246686336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66393437874866912"/>
          <c:y val="0.16738187336388841"/>
          <c:w val="0.33606557377049179"/>
          <c:h val="0.59227467811158796"/>
        </c:manualLayout>
      </c:layout>
      <c:overlay val="0"/>
      <c:spPr>
        <a:noFill/>
        <a:ln w="25356">
          <a:noFill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45E29D-DD62-41A7-9A27-55D757AFB9B7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E54C20-AEDF-4DE4-8141-D99DADEBF205}">
      <dgm:prSet phldrT="[Текст]"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Основа формирования проекта бюджета Красновского сельского поселения Тарасовского района на 2018 год и плановый период 2019 и 2020 годов</a:t>
          </a:r>
          <a:endParaRPr lang="ru-RU" sz="16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447E71B-38D7-4EF6-99A0-01CB8D89ACD0}" type="parTrans" cxnId="{A0E3C933-75D0-4FB8-A670-1EBC3576ED2D}">
      <dgm:prSet/>
      <dgm:spPr/>
      <dgm:t>
        <a:bodyPr/>
        <a:lstStyle/>
        <a:p>
          <a:endParaRPr lang="ru-RU"/>
        </a:p>
      </dgm:t>
    </dgm:pt>
    <dgm:pt modelId="{629A806B-0E51-4553-ABF4-8B0174B46B49}" type="sibTrans" cxnId="{A0E3C933-75D0-4FB8-A670-1EBC3576ED2D}">
      <dgm:prSet/>
      <dgm:spPr/>
      <dgm:t>
        <a:bodyPr/>
        <a:lstStyle/>
        <a:p>
          <a:endParaRPr lang="ru-RU"/>
        </a:p>
      </dgm:t>
    </dgm:pt>
    <dgm:pt modelId="{5455ACDF-60C5-4167-87A1-29BAE2611F9F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Проект областного закона «Об областном бюджете на 2018 год и на плановый период 2019 и 2020 годов»</a:t>
          </a:r>
          <a:endParaRPr lang="ru-RU" sz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E1E1E93-492B-4752-8771-29B7E012A160}" type="parTrans" cxnId="{C4CF7E9F-FBEB-4861-880E-D0A079A07CD1}">
      <dgm:prSet/>
      <dgm:spPr/>
      <dgm:t>
        <a:bodyPr/>
        <a:lstStyle/>
        <a:p>
          <a:endParaRPr lang="ru-RU"/>
        </a:p>
      </dgm:t>
    </dgm:pt>
    <dgm:pt modelId="{8BED254E-C52A-435B-8AEF-9276B7C23FCD}" type="sibTrans" cxnId="{C4CF7E9F-FBEB-4861-880E-D0A079A07CD1}">
      <dgm:prSet/>
      <dgm:spPr/>
      <dgm:t>
        <a:bodyPr/>
        <a:lstStyle/>
        <a:p>
          <a:endParaRPr lang="ru-RU"/>
        </a:p>
      </dgm:t>
    </dgm:pt>
    <dgm:pt modelId="{32577181-D210-4440-B4C4-2C31499A9FC9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Основные направления бюджетной политики и основные направления  налоговой политики Красновского сельского поселения Тарасовского района на 2018-2020 годы</a:t>
          </a:r>
        </a:p>
      </dgm:t>
    </dgm:pt>
    <dgm:pt modelId="{975F5F54-8F33-4342-8B29-8F29F8D67DB4}" type="parTrans" cxnId="{A20D9942-A971-4A59-83A7-8F08DDF7BD6D}">
      <dgm:prSet/>
      <dgm:spPr/>
      <dgm:t>
        <a:bodyPr/>
        <a:lstStyle/>
        <a:p>
          <a:endParaRPr lang="ru-RU"/>
        </a:p>
      </dgm:t>
    </dgm:pt>
    <dgm:pt modelId="{3A352F1C-685F-437C-B4DC-389D18335C9C}" type="sibTrans" cxnId="{A20D9942-A971-4A59-83A7-8F08DDF7BD6D}">
      <dgm:prSet/>
      <dgm:spPr/>
      <dgm:t>
        <a:bodyPr/>
        <a:lstStyle/>
        <a:p>
          <a:endParaRPr lang="ru-RU"/>
        </a:p>
      </dgm:t>
    </dgm:pt>
    <dgm:pt modelId="{FDED49B2-9BC1-4499-9A39-CA1A64D4D91F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Муниципальные программы Красновского сельского поселения Тарасовского района</a:t>
          </a:r>
          <a:endParaRPr lang="ru-RU" sz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4D28E53-EFC3-45B4-B690-479F575FFEA3}" type="parTrans" cxnId="{E0441DBC-1177-418A-83AE-0DCE178E899C}">
      <dgm:prSet/>
      <dgm:spPr/>
      <dgm:t>
        <a:bodyPr/>
        <a:lstStyle/>
        <a:p>
          <a:endParaRPr lang="ru-RU"/>
        </a:p>
      </dgm:t>
    </dgm:pt>
    <dgm:pt modelId="{8F7FB4EF-62C9-47CF-B22A-0B5C267272A7}" type="sibTrans" cxnId="{E0441DBC-1177-418A-83AE-0DCE178E899C}">
      <dgm:prSet/>
      <dgm:spPr/>
      <dgm:t>
        <a:bodyPr/>
        <a:lstStyle/>
        <a:p>
          <a:endParaRPr lang="ru-RU"/>
        </a:p>
      </dgm:t>
    </dgm:pt>
    <dgm:pt modelId="{8EFC5A77-6E7D-450F-9384-1E9D6A4D5640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Прогноз социально-экономического развития Красновского сельского поселения Тарасовского района на 2018-2020 годы</a:t>
          </a:r>
          <a:endParaRPr lang="ru-RU" sz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00CC3054-8EF7-48B5-9617-692D3F3A1805}" type="parTrans" cxnId="{7948D6DC-085D-4FA3-B69C-C625B1318F76}">
      <dgm:prSet/>
      <dgm:spPr/>
      <dgm:t>
        <a:bodyPr/>
        <a:lstStyle/>
        <a:p>
          <a:endParaRPr lang="ru-RU"/>
        </a:p>
      </dgm:t>
    </dgm:pt>
    <dgm:pt modelId="{D958899C-6BC4-484B-BC94-078B7B1C7D04}" type="sibTrans" cxnId="{7948D6DC-085D-4FA3-B69C-C625B1318F76}">
      <dgm:prSet/>
      <dgm:spPr/>
      <dgm:t>
        <a:bodyPr/>
        <a:lstStyle/>
        <a:p>
          <a:endParaRPr lang="ru-RU"/>
        </a:p>
      </dgm:t>
    </dgm:pt>
    <dgm:pt modelId="{C0EC7E88-BA1A-43D0-BBD3-F56BD0E40B73}" type="pres">
      <dgm:prSet presAssocID="{E545E29D-DD62-41A7-9A27-55D757AFB9B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62C16F-E6CF-4E0F-A188-5C8495C8EF20}" type="pres">
      <dgm:prSet presAssocID="{88E54C20-AEDF-4DE4-8141-D99DADEBF205}" presName="centerShape" presStyleLbl="node0" presStyleIdx="0" presStyleCnt="1" custScaleX="120361" custScaleY="125462" custLinFactNeighborX="-6767" custLinFactNeighborY="1353"/>
      <dgm:spPr/>
      <dgm:t>
        <a:bodyPr/>
        <a:lstStyle/>
        <a:p>
          <a:endParaRPr lang="ru-RU"/>
        </a:p>
      </dgm:t>
    </dgm:pt>
    <dgm:pt modelId="{E81DC298-95F1-4C16-B23B-72D56A06EA14}" type="pres">
      <dgm:prSet presAssocID="{5455ACDF-60C5-4167-87A1-29BAE2611F9F}" presName="node" presStyleLbl="node1" presStyleIdx="0" presStyleCnt="4" custScaleX="274309" custRadScaleRad="101169" custRadScaleInc="-276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4E11B6-6EB7-4B09-AFE6-CBB08C65068E}" type="pres">
      <dgm:prSet presAssocID="{5455ACDF-60C5-4167-87A1-29BAE2611F9F}" presName="dummy" presStyleCnt="0"/>
      <dgm:spPr/>
    </dgm:pt>
    <dgm:pt modelId="{E2241868-7F0A-4349-9C0A-91AA9DA88569}" type="pres">
      <dgm:prSet presAssocID="{8BED254E-C52A-435B-8AEF-9276B7C23FCD}" presName="sibTrans" presStyleLbl="sibTrans2D1" presStyleIdx="0" presStyleCnt="4"/>
      <dgm:spPr/>
      <dgm:t>
        <a:bodyPr/>
        <a:lstStyle/>
        <a:p>
          <a:endParaRPr lang="ru-RU"/>
        </a:p>
      </dgm:t>
    </dgm:pt>
    <dgm:pt modelId="{D16AF05E-A9D0-4B22-BD94-A572C9FED59E}" type="pres">
      <dgm:prSet presAssocID="{32577181-D210-4440-B4C4-2C31499A9FC9}" presName="node" presStyleLbl="node1" presStyleIdx="1" presStyleCnt="4" custScaleX="169800" custScaleY="131246" custRadScaleRad="104343" custRadScaleInc="29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2D305A-25D0-4223-9445-E4680330A237}" type="pres">
      <dgm:prSet presAssocID="{32577181-D210-4440-B4C4-2C31499A9FC9}" presName="dummy" presStyleCnt="0"/>
      <dgm:spPr/>
    </dgm:pt>
    <dgm:pt modelId="{A3CD22A2-FC00-412E-881B-3DAA514DB57E}" type="pres">
      <dgm:prSet presAssocID="{3A352F1C-685F-437C-B4DC-389D18335C9C}" presName="sibTrans" presStyleLbl="sibTrans2D1" presStyleIdx="1" presStyleCnt="4"/>
      <dgm:spPr/>
      <dgm:t>
        <a:bodyPr/>
        <a:lstStyle/>
        <a:p>
          <a:endParaRPr lang="ru-RU"/>
        </a:p>
      </dgm:t>
    </dgm:pt>
    <dgm:pt modelId="{57BF963C-E058-4AEB-BD4E-10EE11DEA837}" type="pres">
      <dgm:prSet presAssocID="{FDED49B2-9BC1-4499-9A39-CA1A64D4D91F}" presName="node" presStyleLbl="node1" presStyleIdx="2" presStyleCnt="4" custScaleX="2167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42959D-1C87-4DE9-BF48-C5F1AE277B34}" type="pres">
      <dgm:prSet presAssocID="{FDED49B2-9BC1-4499-9A39-CA1A64D4D91F}" presName="dummy" presStyleCnt="0"/>
      <dgm:spPr/>
    </dgm:pt>
    <dgm:pt modelId="{CA8BA697-50D7-4A40-B433-CB97AC1CDBB8}" type="pres">
      <dgm:prSet presAssocID="{8F7FB4EF-62C9-47CF-B22A-0B5C267272A7}" presName="sibTrans" presStyleLbl="sibTrans2D1" presStyleIdx="2" presStyleCnt="4"/>
      <dgm:spPr/>
      <dgm:t>
        <a:bodyPr/>
        <a:lstStyle/>
        <a:p>
          <a:endParaRPr lang="ru-RU"/>
        </a:p>
      </dgm:t>
    </dgm:pt>
    <dgm:pt modelId="{9F3764D6-34C0-47AA-98E9-DDEFED2894A0}" type="pres">
      <dgm:prSet presAssocID="{8EFC5A77-6E7D-450F-9384-1E9D6A4D5640}" presName="node" presStyleLbl="node1" presStyleIdx="3" presStyleCnt="4" custScaleX="128139" custScaleY="111567" custRadScaleRad="130319" custRadScaleInc="-15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1E64EB-CB9D-45AD-B81C-A600B6414EB9}" type="pres">
      <dgm:prSet presAssocID="{8EFC5A77-6E7D-450F-9384-1E9D6A4D5640}" presName="dummy" presStyleCnt="0"/>
      <dgm:spPr/>
    </dgm:pt>
    <dgm:pt modelId="{54FC7E48-B37F-4081-A237-3F0DC9EEC6AC}" type="pres">
      <dgm:prSet presAssocID="{D958899C-6BC4-484B-BC94-078B7B1C7D04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350ABDCD-0AE8-4DD2-95F5-F0BCFD6DEC88}" type="presOf" srcId="{8EFC5A77-6E7D-450F-9384-1E9D6A4D5640}" destId="{9F3764D6-34C0-47AA-98E9-DDEFED2894A0}" srcOrd="0" destOrd="0" presId="urn:microsoft.com/office/officeart/2005/8/layout/radial6"/>
    <dgm:cxn modelId="{A1CEB53B-641D-497B-8404-ECDCE7F46499}" type="presOf" srcId="{3A352F1C-685F-437C-B4DC-389D18335C9C}" destId="{A3CD22A2-FC00-412E-881B-3DAA514DB57E}" srcOrd="0" destOrd="0" presId="urn:microsoft.com/office/officeart/2005/8/layout/radial6"/>
    <dgm:cxn modelId="{A0E3C933-75D0-4FB8-A670-1EBC3576ED2D}" srcId="{E545E29D-DD62-41A7-9A27-55D757AFB9B7}" destId="{88E54C20-AEDF-4DE4-8141-D99DADEBF205}" srcOrd="0" destOrd="0" parTransId="{F447E71B-38D7-4EF6-99A0-01CB8D89ACD0}" sibTransId="{629A806B-0E51-4553-ABF4-8B0174B46B49}"/>
    <dgm:cxn modelId="{482CD76E-3541-408F-9B05-154319B98308}" type="presOf" srcId="{E545E29D-DD62-41A7-9A27-55D757AFB9B7}" destId="{C0EC7E88-BA1A-43D0-BBD3-F56BD0E40B73}" srcOrd="0" destOrd="0" presId="urn:microsoft.com/office/officeart/2005/8/layout/radial6"/>
    <dgm:cxn modelId="{F1C402D6-601D-4319-A3A2-D680FE849E8A}" type="presOf" srcId="{8BED254E-C52A-435B-8AEF-9276B7C23FCD}" destId="{E2241868-7F0A-4349-9C0A-91AA9DA88569}" srcOrd="0" destOrd="0" presId="urn:microsoft.com/office/officeart/2005/8/layout/radial6"/>
    <dgm:cxn modelId="{5C3BC65C-62B4-4AB4-B732-6A2AEFC550EA}" type="presOf" srcId="{FDED49B2-9BC1-4499-9A39-CA1A64D4D91F}" destId="{57BF963C-E058-4AEB-BD4E-10EE11DEA837}" srcOrd="0" destOrd="0" presId="urn:microsoft.com/office/officeart/2005/8/layout/radial6"/>
    <dgm:cxn modelId="{7948D6DC-085D-4FA3-B69C-C625B1318F76}" srcId="{88E54C20-AEDF-4DE4-8141-D99DADEBF205}" destId="{8EFC5A77-6E7D-450F-9384-1E9D6A4D5640}" srcOrd="3" destOrd="0" parTransId="{00CC3054-8EF7-48B5-9617-692D3F3A1805}" sibTransId="{D958899C-6BC4-484B-BC94-078B7B1C7D04}"/>
    <dgm:cxn modelId="{A20D9942-A971-4A59-83A7-8F08DDF7BD6D}" srcId="{88E54C20-AEDF-4DE4-8141-D99DADEBF205}" destId="{32577181-D210-4440-B4C4-2C31499A9FC9}" srcOrd="1" destOrd="0" parTransId="{975F5F54-8F33-4342-8B29-8F29F8D67DB4}" sibTransId="{3A352F1C-685F-437C-B4DC-389D18335C9C}"/>
    <dgm:cxn modelId="{32456CC0-CE5A-45C8-8B84-4B851CEFB27D}" type="presOf" srcId="{8F7FB4EF-62C9-47CF-B22A-0B5C267272A7}" destId="{CA8BA697-50D7-4A40-B433-CB97AC1CDBB8}" srcOrd="0" destOrd="0" presId="urn:microsoft.com/office/officeart/2005/8/layout/radial6"/>
    <dgm:cxn modelId="{C4CF7E9F-FBEB-4861-880E-D0A079A07CD1}" srcId="{88E54C20-AEDF-4DE4-8141-D99DADEBF205}" destId="{5455ACDF-60C5-4167-87A1-29BAE2611F9F}" srcOrd="0" destOrd="0" parTransId="{EE1E1E93-492B-4752-8771-29B7E012A160}" sibTransId="{8BED254E-C52A-435B-8AEF-9276B7C23FCD}"/>
    <dgm:cxn modelId="{ABB50D0A-DFEC-4710-8325-F78A1B82AA4A}" type="presOf" srcId="{D958899C-6BC4-484B-BC94-078B7B1C7D04}" destId="{54FC7E48-B37F-4081-A237-3F0DC9EEC6AC}" srcOrd="0" destOrd="0" presId="urn:microsoft.com/office/officeart/2005/8/layout/radial6"/>
    <dgm:cxn modelId="{E0441DBC-1177-418A-83AE-0DCE178E899C}" srcId="{88E54C20-AEDF-4DE4-8141-D99DADEBF205}" destId="{FDED49B2-9BC1-4499-9A39-CA1A64D4D91F}" srcOrd="2" destOrd="0" parTransId="{34D28E53-EFC3-45B4-B690-479F575FFEA3}" sibTransId="{8F7FB4EF-62C9-47CF-B22A-0B5C267272A7}"/>
    <dgm:cxn modelId="{42D86216-ABC7-43DD-B06F-0123D38A2195}" type="presOf" srcId="{32577181-D210-4440-B4C4-2C31499A9FC9}" destId="{D16AF05E-A9D0-4B22-BD94-A572C9FED59E}" srcOrd="0" destOrd="0" presId="urn:microsoft.com/office/officeart/2005/8/layout/radial6"/>
    <dgm:cxn modelId="{1C466A17-8F66-4C94-954F-FBAE3D3AA4A8}" type="presOf" srcId="{88E54C20-AEDF-4DE4-8141-D99DADEBF205}" destId="{C962C16F-E6CF-4E0F-A188-5C8495C8EF20}" srcOrd="0" destOrd="0" presId="urn:microsoft.com/office/officeart/2005/8/layout/radial6"/>
    <dgm:cxn modelId="{0839E9FF-82E3-4FE9-A787-B341ED6B8F9D}" type="presOf" srcId="{5455ACDF-60C5-4167-87A1-29BAE2611F9F}" destId="{E81DC298-95F1-4C16-B23B-72D56A06EA14}" srcOrd="0" destOrd="0" presId="urn:microsoft.com/office/officeart/2005/8/layout/radial6"/>
    <dgm:cxn modelId="{510B3D08-F60D-4256-BDE4-DE1D4C29B64C}" type="presParOf" srcId="{C0EC7E88-BA1A-43D0-BBD3-F56BD0E40B73}" destId="{C962C16F-E6CF-4E0F-A188-5C8495C8EF20}" srcOrd="0" destOrd="0" presId="urn:microsoft.com/office/officeart/2005/8/layout/radial6"/>
    <dgm:cxn modelId="{797ED069-E356-46D7-B25F-115D02200DCA}" type="presParOf" srcId="{C0EC7E88-BA1A-43D0-BBD3-F56BD0E40B73}" destId="{E81DC298-95F1-4C16-B23B-72D56A06EA14}" srcOrd="1" destOrd="0" presId="urn:microsoft.com/office/officeart/2005/8/layout/radial6"/>
    <dgm:cxn modelId="{D128022B-B7AE-4E97-9C99-88A83477D969}" type="presParOf" srcId="{C0EC7E88-BA1A-43D0-BBD3-F56BD0E40B73}" destId="{5E4E11B6-6EB7-4B09-AFE6-CBB08C65068E}" srcOrd="2" destOrd="0" presId="urn:microsoft.com/office/officeart/2005/8/layout/radial6"/>
    <dgm:cxn modelId="{4D07518B-4D8F-48EF-BF16-9AC3AC35D83A}" type="presParOf" srcId="{C0EC7E88-BA1A-43D0-BBD3-F56BD0E40B73}" destId="{E2241868-7F0A-4349-9C0A-91AA9DA88569}" srcOrd="3" destOrd="0" presId="urn:microsoft.com/office/officeart/2005/8/layout/radial6"/>
    <dgm:cxn modelId="{27F1FE02-798E-43E6-AA49-CAAF1D074D03}" type="presParOf" srcId="{C0EC7E88-BA1A-43D0-BBD3-F56BD0E40B73}" destId="{D16AF05E-A9D0-4B22-BD94-A572C9FED59E}" srcOrd="4" destOrd="0" presId="urn:microsoft.com/office/officeart/2005/8/layout/radial6"/>
    <dgm:cxn modelId="{D4B9B6E2-40B4-41D2-8EA2-B5BC7BD62433}" type="presParOf" srcId="{C0EC7E88-BA1A-43D0-BBD3-F56BD0E40B73}" destId="{D12D305A-25D0-4223-9445-E4680330A237}" srcOrd="5" destOrd="0" presId="urn:microsoft.com/office/officeart/2005/8/layout/radial6"/>
    <dgm:cxn modelId="{A6CA7A9D-69A6-4B29-9E07-2EEE7B8D7A01}" type="presParOf" srcId="{C0EC7E88-BA1A-43D0-BBD3-F56BD0E40B73}" destId="{A3CD22A2-FC00-412E-881B-3DAA514DB57E}" srcOrd="6" destOrd="0" presId="urn:microsoft.com/office/officeart/2005/8/layout/radial6"/>
    <dgm:cxn modelId="{1983559C-7E61-49EE-AF19-1F7644932085}" type="presParOf" srcId="{C0EC7E88-BA1A-43D0-BBD3-F56BD0E40B73}" destId="{57BF963C-E058-4AEB-BD4E-10EE11DEA837}" srcOrd="7" destOrd="0" presId="urn:microsoft.com/office/officeart/2005/8/layout/radial6"/>
    <dgm:cxn modelId="{851E2F53-8B8D-44B7-9539-B080A606C0C5}" type="presParOf" srcId="{C0EC7E88-BA1A-43D0-BBD3-F56BD0E40B73}" destId="{7C42959D-1C87-4DE9-BF48-C5F1AE277B34}" srcOrd="8" destOrd="0" presId="urn:microsoft.com/office/officeart/2005/8/layout/radial6"/>
    <dgm:cxn modelId="{F4150EB8-56A2-4FCE-B780-A759CF95DD13}" type="presParOf" srcId="{C0EC7E88-BA1A-43D0-BBD3-F56BD0E40B73}" destId="{CA8BA697-50D7-4A40-B433-CB97AC1CDBB8}" srcOrd="9" destOrd="0" presId="urn:microsoft.com/office/officeart/2005/8/layout/radial6"/>
    <dgm:cxn modelId="{F1C50255-6137-4001-9376-D347659BDB71}" type="presParOf" srcId="{C0EC7E88-BA1A-43D0-BBD3-F56BD0E40B73}" destId="{9F3764D6-34C0-47AA-98E9-DDEFED2894A0}" srcOrd="10" destOrd="0" presId="urn:microsoft.com/office/officeart/2005/8/layout/radial6"/>
    <dgm:cxn modelId="{56954CAB-2493-4FDC-898B-0E708C45EDC0}" type="presParOf" srcId="{C0EC7E88-BA1A-43D0-BBD3-F56BD0E40B73}" destId="{281E64EB-CB9D-45AD-B81C-A600B6414EB9}" srcOrd="11" destOrd="0" presId="urn:microsoft.com/office/officeart/2005/8/layout/radial6"/>
    <dgm:cxn modelId="{1742F98B-4672-4360-BA2B-B0B377538F05}" type="presParOf" srcId="{C0EC7E88-BA1A-43D0-BBD3-F56BD0E40B73}" destId="{54FC7E48-B37F-4081-A237-3F0DC9EEC6A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8DF38-9E36-4C3B-9517-345BD22E9B34}" type="datetimeFigureOut">
              <a:rPr lang="ru-RU" smtClean="0"/>
              <a:pPr/>
              <a:t>01.12.2017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C209-719A-400B-8F0B-222562DAE0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46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E1FF2-68E0-4C80-BC11-2C00D1E75828}" type="datetimeFigureOut">
              <a:rPr lang="ru-RU" smtClean="0"/>
              <a:pPr/>
              <a:t>01.12.2017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97110-6AA5-4FFA-8EE8-74D3B1B4A8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802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97110-6AA5-4FFA-8EE8-74D3B1B4A8C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233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B106E36-FD25-4E2D-B0AA-010F637433A0}" type="datetimeFigureOut">
              <a:rPr lang="ru-RU" smtClean="0"/>
              <a:pPr/>
              <a:t>01.12.2017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838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81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13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236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836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778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15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27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881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30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518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446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88533" y="0"/>
            <a:ext cx="7755467" cy="6858000"/>
          </a:xfrm>
          <a:solidFill>
            <a:srgbClr val="7030A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mtClean="0"/>
              <a:t>проект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Бюджета КРАСНОВСКОГО СЕЛЬСКОГО ПОСЕЛЕНИЯ Тарасовского района на 2018 год </a:t>
            </a:r>
            <a:br>
              <a:rPr lang="ru-RU" dirty="0" smtClean="0"/>
            </a:br>
            <a:r>
              <a:rPr lang="ru-RU" dirty="0" smtClean="0"/>
              <a:t>и на плановый период 2019 и 2020 годов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4666" y="0"/>
            <a:ext cx="7789333" cy="1657082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«бюджет развития» Красновского сельского поселения Тарасовского района на 2018 год </a:t>
            </a:r>
            <a:br>
              <a:rPr lang="ru-RU" sz="2000" dirty="0" smtClean="0"/>
            </a:br>
            <a:r>
              <a:rPr lang="ru-RU" sz="2000" dirty="0" smtClean="0"/>
              <a:t>10 634,9 тыс. рублей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43289" y="1816925"/>
            <a:ext cx="7100711" cy="477586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53067" y="1816925"/>
            <a:ext cx="2393244" cy="154379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Общегосударственные вопросы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6 139.6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42195" y="1805052"/>
            <a:ext cx="2523138" cy="154379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Национальная оборона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173</a:t>
            </a:r>
            <a:r>
              <a:rPr lang="en-US" dirty="0" smtClean="0">
                <a:solidFill>
                  <a:schemeClr val="tx1"/>
                </a:solidFill>
              </a:rPr>
              <a:t>.3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57244" y="1805049"/>
            <a:ext cx="2686755" cy="155566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black"/>
                </a:solidFill>
              </a:rPr>
              <a:t>Национальная безопасность и правоохранительная деятельность</a:t>
            </a:r>
          </a:p>
          <a:p>
            <a:pPr lvl="0" algn="ctr"/>
            <a:r>
              <a:rPr lang="ru-RU" dirty="0" smtClean="0">
                <a:solidFill>
                  <a:prstClr val="black"/>
                </a:solidFill>
              </a:rPr>
              <a:t>84.0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53067" y="3728852"/>
            <a:ext cx="2393243" cy="121128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black"/>
                </a:solidFill>
              </a:rPr>
              <a:t>Национальная экономика</a:t>
            </a:r>
          </a:p>
          <a:p>
            <a:pPr lvl="0" algn="ctr"/>
            <a:r>
              <a:rPr lang="ru-RU" dirty="0" smtClean="0">
                <a:solidFill>
                  <a:prstClr val="black"/>
                </a:solidFill>
              </a:rPr>
              <a:t>10.0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42195" y="3683327"/>
            <a:ext cx="2523138" cy="123305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Жилищно-коммунальное хозяйство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1 234.0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58844" y="3705102"/>
            <a:ext cx="2449688" cy="123503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Культура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2 817.0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78844" y="5324103"/>
            <a:ext cx="3454399" cy="125680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lvl="0" algn="ctr"/>
            <a:r>
              <a:rPr lang="ru-RU" dirty="0">
                <a:solidFill>
                  <a:prstClr val="black"/>
                </a:solidFill>
              </a:rPr>
              <a:t>Физическая культура и спорт</a:t>
            </a:r>
          </a:p>
          <a:p>
            <a:pPr lvl="0" algn="ctr"/>
            <a:r>
              <a:rPr lang="ru-RU" dirty="0" smtClean="0">
                <a:solidFill>
                  <a:prstClr val="black"/>
                </a:solidFill>
              </a:rPr>
              <a:t>177.0</a:t>
            </a:r>
            <a:endParaRPr lang="ru-RU" dirty="0">
              <a:solidFill>
                <a:prstClr val="black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68711" y="5296395"/>
            <a:ext cx="3939821" cy="12845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Межбюджетные  трансферты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0,0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296829"/>
              </p:ext>
            </p:extLst>
          </p:nvPr>
        </p:nvGraphicFramePr>
        <p:xfrm>
          <a:off x="1559625" y="0"/>
          <a:ext cx="7211842" cy="112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1842"/>
              </a:tblGrid>
              <a:tr h="11226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Перечень муниципальных программ</a:t>
                      </a:r>
                    </a:p>
                    <a:p>
                      <a:pPr algn="ctr"/>
                      <a:r>
                        <a:rPr lang="ru-RU" dirty="0" smtClean="0"/>
                        <a:t>на 2018-2020</a:t>
                      </a:r>
                      <a:r>
                        <a:rPr lang="ru-RU" baseline="0" dirty="0" smtClean="0"/>
                        <a:t> годы</a:t>
                      </a:r>
                      <a:endParaRPr lang="ru-RU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1117599" y="1448790"/>
            <a:ext cx="4301067" cy="73627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Обеспечение качественными жилищно-коммунальными услугами население Красновского сельского поселения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520266" y="1425040"/>
            <a:ext cx="3375377" cy="73626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Обеспечение общественного порядка и противодействие преступности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700889" y="2446318"/>
            <a:ext cx="3194753" cy="9975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Развитие </a:t>
            </a:r>
            <a:r>
              <a:rPr lang="ru-RU" sz="1200" dirty="0" smtClean="0">
                <a:solidFill>
                  <a:prstClr val="black"/>
                </a:solidFill>
              </a:rPr>
              <a:t>культуры и туризма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700888" y="3752603"/>
            <a:ext cx="3194753" cy="79564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Развитие физической культуры и спорта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117598" y="2493818"/>
            <a:ext cx="4301067" cy="9975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Защита населения и территории от чрезвычайных ситуаций, обеспечение пожарной безопасности людей на водных объектах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309511" y="3716977"/>
            <a:ext cx="4210754" cy="78377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Охрана окружающей среды и рациональное природопользование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682043" y="4702630"/>
            <a:ext cx="3838221" cy="8193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Информационное общество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813778" y="4833258"/>
            <a:ext cx="3081862" cy="74814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err="1" smtClean="0"/>
              <a:t>Энергоэффективность</a:t>
            </a:r>
            <a:r>
              <a:rPr lang="ru-RU" sz="1200" dirty="0" smtClean="0"/>
              <a:t> и развитие энергетики</a:t>
            </a:r>
            <a:endParaRPr lang="ru-RU" sz="1200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167467" y="5741720"/>
            <a:ext cx="5249333" cy="84908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Управление муниципальными финансами и создание условий для эффективного управления муниципальными финансами</a:t>
            </a:r>
            <a:endParaRPr lang="ru-RU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</a:rPr>
              <a:t>Объем муниципальных программ в 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</a:rPr>
              <a:t>общем объеме расходов</a:t>
            </a:r>
            <a:endParaRPr lang="ru-RU" sz="2800" b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9007971"/>
              </p:ext>
            </p:extLst>
          </p:nvPr>
        </p:nvGraphicFramePr>
        <p:xfrm>
          <a:off x="1591732" y="1371600"/>
          <a:ext cx="7552267" cy="537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956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населения в Красновском сельском поселении Тарасовского района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129014"/>
              </p:ext>
            </p:extLst>
          </p:nvPr>
        </p:nvGraphicFramePr>
        <p:xfrm>
          <a:off x="1761067" y="2084832"/>
          <a:ext cx="5350934" cy="4694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0934"/>
              </a:tblGrid>
              <a:tr h="4694146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4000" dirty="0" smtClean="0"/>
                        <a:t>2,974</a:t>
                      </a:r>
                    </a:p>
                    <a:p>
                      <a:pPr algn="ctr"/>
                      <a:r>
                        <a:rPr lang="ru-RU" sz="4000" baseline="0" dirty="0" smtClean="0"/>
                        <a:t> тыс. </a:t>
                      </a:r>
                    </a:p>
                    <a:p>
                      <a:pPr algn="ctr"/>
                      <a:r>
                        <a:rPr lang="ru-RU" sz="4000" baseline="0" dirty="0" smtClean="0"/>
                        <a:t>человек</a:t>
                      </a:r>
                    </a:p>
                    <a:p>
                      <a:pPr algn="ctr"/>
                      <a:endParaRPr lang="ru-RU" sz="2400" baseline="0" dirty="0" smtClean="0"/>
                    </a:p>
                    <a:p>
                      <a:pPr algn="ctr"/>
                      <a:endParaRPr lang="ru-RU" sz="2400" baseline="0" dirty="0" smtClean="0"/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039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837591" y="1063690"/>
            <a:ext cx="3675185" cy="466021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Финансовое обеспечение муниципальных учреждений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2018 год - 2 800,0 тыс. руб.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2019 год – 2 800,0 тыс. руб.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2020 год – 2 800,0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с одним скругленным углом 4"/>
          <p:cNvSpPr/>
          <p:nvPr/>
        </p:nvSpPr>
        <p:spPr>
          <a:xfrm>
            <a:off x="6216162" y="1698171"/>
            <a:ext cx="2435469" cy="3153747"/>
          </a:xfrm>
          <a:prstGeom prst="round1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b="1" dirty="0" smtClean="0">
              <a:solidFill>
                <a:schemeClr val="tx1"/>
              </a:solidFill>
            </a:endParaRP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Всего: 1 бюджетное учреждение Муниципальное бюджетное учреждение культуры Красновского сельского поселения Тарасовского района «Культурно-досуговый центр»</a:t>
            </a:r>
            <a:endParaRPr lang="ru-RU" sz="1400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04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5096" y="457199"/>
            <a:ext cx="2030681" cy="896587"/>
          </a:xfrm>
        </p:spPr>
        <p:txBody>
          <a:bodyPr>
            <a:normAutofit/>
          </a:bodyPr>
          <a:lstStyle/>
          <a:p>
            <a:endParaRPr lang="ru-RU" sz="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7752305"/>
              </p:ext>
            </p:extLst>
          </p:nvPr>
        </p:nvGraphicFramePr>
        <p:xfrm>
          <a:off x="1061156" y="0"/>
          <a:ext cx="808284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528" y="0"/>
            <a:ext cx="7721600" cy="1463040"/>
          </a:xfr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бюджета КРАСНОВСКОГО СЕЛЬСКОГО ПОСЕЛЕНИЯ ТАРАСОВСКОГО РАЙОНА </a:t>
            </a:r>
            <a:b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2018 год и на плановый период 2019 и 2020 годов направлен  </a:t>
            </a:r>
            <a:b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решение следующих ключевых задач: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0201961"/>
              </p:ext>
            </p:extLst>
          </p:nvPr>
        </p:nvGraphicFramePr>
        <p:xfrm>
          <a:off x="1080656" y="1600200"/>
          <a:ext cx="8063344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3344"/>
              </a:tblGrid>
              <a:tr h="17343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7891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7343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1223160" y="5047014"/>
            <a:ext cx="6590804" cy="91440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Выполнение принятых обязательств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360717" y="188995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033152" y="1816925"/>
            <a:ext cx="7184571" cy="100940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Обеспечение устойчивости и сбалансированности бюджета Красновского сельского поселения Тарасовского района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080656" y="3503221"/>
            <a:ext cx="7137070" cy="938151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Наращивание темпов роста собственных (налоговых и неналоговых) доходов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24000" y="495245"/>
            <a:ext cx="7236178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Основная идеология бюджетного прогноза Красновского сельского поселения на период 2017-2028 годы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1286933" y="3859481"/>
            <a:ext cx="3296355" cy="174567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Сбалансированный бюджет</a:t>
            </a:r>
            <a:endParaRPr lang="ru-RU" sz="24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427516" y="1686295"/>
            <a:ext cx="4332661" cy="1876301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Оптимальный уровень долговой нагрузки</a:t>
            </a:r>
            <a:endParaRPr lang="ru-RU" sz="24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5511" y="558140"/>
            <a:ext cx="5622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                 КРУПНЕЙШИЕ НАЛОГОПЛАТЕЛЬЩИКИ</a:t>
            </a:r>
          </a:p>
          <a:p>
            <a:r>
              <a:rPr lang="ru-RU" b="1" dirty="0" smtClean="0"/>
              <a:t>          КРАСНОВСКОГО СЕЛЬСКОГО ПОСЕЛЕНИЯ</a:t>
            </a:r>
            <a:endParaRPr lang="ru-RU" b="1" dirty="0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348841" y="1524000"/>
            <a:ext cx="3847605" cy="3107377"/>
          </a:xfrm>
          <a:prstGeom prst="round2Diag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НПС «Тарасовская ОАО «</a:t>
            </a:r>
            <a:r>
              <a:rPr lang="ru-RU" dirty="0" err="1" smtClean="0">
                <a:solidFill>
                  <a:schemeClr val="tx1"/>
                </a:solidFill>
              </a:rPr>
              <a:t>Черноморстранснефть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658717"/>
              </p:ext>
            </p:extLst>
          </p:nvPr>
        </p:nvGraphicFramePr>
        <p:xfrm>
          <a:off x="1365957" y="2034549"/>
          <a:ext cx="7778042" cy="4823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5"/>
                <a:gridCol w="1684417"/>
                <a:gridCol w="1434234"/>
                <a:gridCol w="1555608"/>
                <a:gridCol w="1555608"/>
              </a:tblGrid>
              <a:tr h="1607816"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Первоначально принятый бюджет на 2017 год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Плановые бюджетные назначения на 2018 год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Плановые бюджетные назначения на 2019 год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Плановые бюджетные назначения на 2020 год</a:t>
                      </a: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71878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en-US" baseline="0" dirty="0" smtClean="0"/>
                        <a:t>I. </a:t>
                      </a:r>
                      <a:r>
                        <a:rPr lang="ru-RU" baseline="0" dirty="0" smtClean="0"/>
                        <a:t>Доходы,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baseline="0" dirty="0" smtClean="0"/>
                        <a:t>всего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10 823,9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10 634,9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10 754,8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10 868,4</a:t>
                      </a:r>
                      <a:endParaRPr lang="ru-RU" dirty="0"/>
                    </a:p>
                  </a:txBody>
                  <a:tcPr/>
                </a:tc>
              </a:tr>
              <a:tr h="10718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II.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Расходы, всего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12 003,1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10 634,9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10 754,8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10 868,4</a:t>
                      </a:r>
                      <a:endParaRPr lang="ru-RU" dirty="0"/>
                    </a:p>
                  </a:txBody>
                  <a:tcPr/>
                </a:tc>
              </a:tr>
              <a:tr h="1071878">
                <a:tc>
                  <a:txBody>
                    <a:bodyPr/>
                    <a:lstStyle/>
                    <a:p>
                      <a:r>
                        <a:rPr lang="en-US" dirty="0" smtClean="0"/>
                        <a:t>III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sz="1600" baseline="0" dirty="0" smtClean="0"/>
                        <a:t>Дефицит,</a:t>
                      </a:r>
                    </a:p>
                    <a:p>
                      <a:r>
                        <a:rPr lang="ru-RU" sz="1600" baseline="0" dirty="0" err="1" smtClean="0"/>
                        <a:t>Профицит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-1 179,2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0,0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Овал 2"/>
          <p:cNvSpPr/>
          <p:nvPr/>
        </p:nvSpPr>
        <p:spPr>
          <a:xfrm>
            <a:off x="1496291" y="79131"/>
            <a:ext cx="7647708" cy="1890345"/>
          </a:xfrm>
          <a:prstGeom prst="ellipse">
            <a:avLst/>
          </a:prstGeom>
          <a:solidFill>
            <a:srgbClr val="4331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основные характеристики бюджета Красновского сельского поселения Тарасовского района на 2018-2020 год</a:t>
            </a:r>
            <a:endParaRPr lang="ru-RU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47065" y="1757549"/>
            <a:ext cx="954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57448565"/>
              </p:ext>
            </p:extLst>
          </p:nvPr>
        </p:nvGraphicFramePr>
        <p:xfrm>
          <a:off x="1343378" y="0"/>
          <a:ext cx="780062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85808" y="676894"/>
            <a:ext cx="8947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0842" y="-143847"/>
            <a:ext cx="81731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Безвозмездные поступления из областного бюджета в бюджет Красновского сельского поселения Тарасовского района</a:t>
            </a:r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656982"/>
              </p:ext>
            </p:extLst>
          </p:nvPr>
        </p:nvGraphicFramePr>
        <p:xfrm>
          <a:off x="970842" y="779483"/>
          <a:ext cx="8252180" cy="514718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73121"/>
                <a:gridCol w="1208109"/>
                <a:gridCol w="1323650"/>
                <a:gridCol w="1323650"/>
                <a:gridCol w="1323650"/>
              </a:tblGrid>
              <a:tr h="131731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Наименование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2017 год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(первоначально утвержденный)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2018 год 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(проект)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2019 год 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(проект)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2020 год 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(проект)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13678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Межбюджетные трансферты ВСЕГО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908,3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173,5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173,5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173,5</a:t>
                      </a:r>
                      <a:endParaRPr lang="ru-RU" sz="1600" dirty="0"/>
                    </a:p>
                  </a:txBody>
                  <a:tcPr/>
                </a:tc>
              </a:tr>
              <a:tr h="46896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из них: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  <a:tr h="62527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Субвенция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173,5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173,5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173,5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173,5</a:t>
                      </a:r>
                      <a:endParaRPr lang="ru-RU" sz="1600" dirty="0"/>
                    </a:p>
                  </a:txBody>
                  <a:tcPr/>
                </a:tc>
              </a:tr>
              <a:tr h="136781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Иные межбюджетные трансферты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734,8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0,0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0,0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843322465"/>
              </p:ext>
            </p:extLst>
          </p:nvPr>
        </p:nvGraphicFramePr>
        <p:xfrm>
          <a:off x="356258" y="1501422"/>
          <a:ext cx="8431481" cy="5125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 flipV="1">
            <a:off x="1964267" y="372533"/>
            <a:ext cx="660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48608" y="280200"/>
            <a:ext cx="6638191" cy="92333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Динамика расходов бюджета 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Красновского </a:t>
            </a: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сельского поселения Тарасовского района </a:t>
            </a:r>
            <a:b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2017-2020 </a:t>
            </a: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годах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1794</TotalTime>
  <Words>436</Words>
  <Application>Microsoft Office PowerPoint</Application>
  <PresentationFormat>Экран (4:3)</PresentationFormat>
  <Paragraphs>117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Calibri</vt:lpstr>
      <vt:lpstr>Times New Roman</vt:lpstr>
      <vt:lpstr>Tw Cen MT</vt:lpstr>
      <vt:lpstr>Tw Cen MT Condensed</vt:lpstr>
      <vt:lpstr>Wingdings 3</vt:lpstr>
      <vt:lpstr>Интеграл</vt:lpstr>
      <vt:lpstr>проект  Бюджета КРАСНОВСКОГО СЕЛЬСКОГО ПОСЕЛЕНИЯ Тарасовского района на 2018 год  и на плановый период 2019 и 2020 годов</vt:lpstr>
      <vt:lpstr>Презентация PowerPoint</vt:lpstr>
      <vt:lpstr>Проект бюджета КРАСНОВСКОГО СЕЛЬСКОГО ПОСЕЛЕНИЯ ТАРАСОВСКОГО РАЙОНА  на 2018 год и на плановый период 2019 и 2020 годов направлен   на решение следующих ключевых задач: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«бюджет развития» Красновского сельского поселения Тарасовского района на 2018 год  10 634,9 тыс. рублей</vt:lpstr>
      <vt:lpstr>Презентация PowerPoint</vt:lpstr>
      <vt:lpstr>Презентация PowerPoint</vt:lpstr>
      <vt:lpstr>Численность населения в Красновском сельском поселении Тарасовского района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Тарасовского района за 2013 год</dc:title>
  <dc:creator>Ольга В. Димитрова</dc:creator>
  <cp:lastModifiedBy>Finans</cp:lastModifiedBy>
  <cp:revision>221</cp:revision>
  <cp:lastPrinted>2018-02-20T09:40:17Z</cp:lastPrinted>
  <dcterms:created xsi:type="dcterms:W3CDTF">2014-05-06T10:06:48Z</dcterms:created>
  <dcterms:modified xsi:type="dcterms:W3CDTF">2017-12-01T09:42:54Z</dcterms:modified>
</cp:coreProperties>
</file>