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6" d="100"/>
          <a:sy n="106" d="100"/>
        </p:scale>
        <p:origin x="5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9D4222-1C9B-4036-A78B-9680813B6072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E17638-DEBB-4706-9FCA-3AE45B577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0EDEF9-480C-491E-A8D5-B4881E4C3D37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1A1406-01C0-451B-99A6-6049222DB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EEC789-6B89-4EC0-832D-358BAEF8B31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3F6B-F918-45C1-B6B9-6EF98C234C7B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A948-09D3-4B74-92B4-8259D9872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D7BA-F2C9-452E-91DB-7554D22A8F9F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D582-7A68-4A3F-BA5D-F12F3BDF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1A23-FCB1-4AD2-9C23-9418DCFC85C5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CADB9-A4EC-4A29-B2E7-E11D963E5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B44A-3E2E-46BC-AACE-D9AE58FAD340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29D2E-18A1-4B5E-B95A-98826813B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378AE-7928-44E5-AC32-561D73430A99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D05A-55D7-4841-89F5-51818593B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8F2A-688E-4501-A785-058C943076EF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222F8-6A17-4517-A281-F22114B5F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659A-9F9F-4787-BD53-23A35E57460D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1B3A-A086-4D9B-BFEA-6BC6594E0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9727-DE6E-40CB-9CBA-58DFCBC505F3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B08E-3B47-4AF6-9F46-6E18E99CB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886-53D7-41CF-B316-5BCB1706AB31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A7011-C18C-4552-8C58-5B15D019E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CE63-8F76-4686-B552-FC4CA3E8E75B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DE0A6-7F73-4301-8A09-F1AA78776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CC9AD-2561-404C-B9FF-814709A76A35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6015-2294-470F-A464-36DC48836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5682-1139-4101-BAD3-7BCD24187E2B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1FF4-BE5E-4A05-A0C0-8F21A1B0F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889-7E99-4A03-8E80-9965EAC0C5C4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03E1-5908-4144-A2F2-5E19AC5FB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8B6C8-A74A-44EB-810E-CC3378581F5A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6C98-4CDD-4ABD-AEC2-892094040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9203-54FA-4CCF-B3C2-904E5686F0F1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6AEA-01D7-42FA-928E-5F282EECE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8AC3-6031-4337-B67C-5208CA0EB67E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1706D-FA74-4747-BF5E-D2A9CE73D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9F1608-9E77-4E79-9810-E929A6E258D2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4045B4-592F-463D-856E-6E515DC04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9063" y="809625"/>
            <a:ext cx="7754937" cy="4818063"/>
          </a:xfr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900" smtClean="0">
                <a:solidFill>
                  <a:srgbClr val="FFFFFF"/>
                </a:solidFill>
              </a:rPr>
              <a:t/>
            </a:r>
            <a:br>
              <a:rPr lang="ru-RU" sz="4900" smtClean="0">
                <a:solidFill>
                  <a:srgbClr val="FFFFFF"/>
                </a:solidFill>
              </a:rPr>
            </a:br>
            <a:r>
              <a:rPr lang="ru-RU" sz="4900" smtClean="0">
                <a:solidFill>
                  <a:srgbClr val="FFFFFF"/>
                </a:solidFill>
              </a:rPr>
              <a:t>ПРОЕКТ </a:t>
            </a:r>
            <a:r>
              <a:rPr lang="ru-RU" sz="4400" smtClean="0">
                <a:solidFill>
                  <a:srgbClr val="FFFFFF"/>
                </a:solidFill>
              </a:rPr>
              <a:t>Бюджета                   КРАСНОВСКОГО СЕЛЬСКОГО ПОСЕЛЕНИЯ Тарасовского района </a:t>
            </a:r>
            <a:br>
              <a:rPr lang="ru-RU" sz="4400" smtClean="0">
                <a:solidFill>
                  <a:srgbClr val="FFFFFF"/>
                </a:solidFill>
              </a:rPr>
            </a:br>
            <a:r>
              <a:rPr lang="ru-RU" sz="4400" smtClean="0">
                <a:solidFill>
                  <a:srgbClr val="FFFFFF"/>
                </a:solidFill>
              </a:rPr>
              <a:t>на 20</a:t>
            </a:r>
            <a:r>
              <a:rPr lang="ru-RU" sz="4400" smtClean="0">
                <a:solidFill>
                  <a:srgbClr val="FFFFFF"/>
                </a:solidFill>
                <a:latin typeface="Arial" charset="0"/>
              </a:rPr>
              <a:t>20</a:t>
            </a:r>
            <a:r>
              <a:rPr lang="ru-RU" sz="4400" smtClean="0">
                <a:solidFill>
                  <a:srgbClr val="FFFFFF"/>
                </a:solidFill>
              </a:rPr>
              <a:t> год </a:t>
            </a:r>
            <a:br>
              <a:rPr lang="ru-RU" sz="4400" smtClean="0">
                <a:solidFill>
                  <a:srgbClr val="FFFFFF"/>
                </a:solidFill>
              </a:rPr>
            </a:br>
            <a:r>
              <a:rPr lang="ru-RU" sz="4400" smtClean="0">
                <a:solidFill>
                  <a:srgbClr val="FFFFFF"/>
                </a:solidFill>
              </a:rPr>
              <a:t>и на плановый период 202</a:t>
            </a:r>
            <a:r>
              <a:rPr lang="ru-RU" sz="4400" smtClean="0">
                <a:solidFill>
                  <a:srgbClr val="FFFFFF"/>
                </a:solidFill>
                <a:latin typeface="Arial" charset="0"/>
              </a:rPr>
              <a:t>1</a:t>
            </a:r>
            <a:r>
              <a:rPr lang="ru-RU" sz="4400" smtClean="0">
                <a:solidFill>
                  <a:srgbClr val="FFFFFF"/>
                </a:solidFill>
              </a:rPr>
              <a:t> и 202</a:t>
            </a:r>
            <a:r>
              <a:rPr lang="ru-RU" sz="4400" smtClean="0">
                <a:solidFill>
                  <a:srgbClr val="FFFFFF"/>
                </a:solidFill>
                <a:latin typeface="Arial" charset="0"/>
              </a:rPr>
              <a:t>2</a:t>
            </a:r>
            <a:r>
              <a:rPr lang="ru-RU" sz="4400" smtClean="0">
                <a:solidFill>
                  <a:srgbClr val="FFFFFF"/>
                </a:solidFill>
              </a:rPr>
              <a:t>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8925" y="0"/>
          <a:ext cx="7212013" cy="1122363"/>
        </p:xfrm>
        <a:graphic>
          <a:graphicData uri="http://schemas.openxmlformats.org/drawingml/2006/table">
            <a:tbl>
              <a:tblPr/>
              <a:tblGrid>
                <a:gridCol w="721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Перечень муниципальных программ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на 2020-2022 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600" y="1449388"/>
            <a:ext cx="4300538" cy="7350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19738" y="1425575"/>
            <a:ext cx="3376612" cy="7350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профилактика правонарушений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713" y="2446338"/>
            <a:ext cx="3195637" cy="996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Развитие культуры и туризма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713" y="3752850"/>
            <a:ext cx="3195637" cy="7953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600" y="2493963"/>
            <a:ext cx="4300538" cy="996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688" y="3716338"/>
            <a:ext cx="4210050" cy="7842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750" y="4702175"/>
            <a:ext cx="3836988" cy="8191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425" y="4833938"/>
            <a:ext cx="3082925" cy="7477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Муниципальная политика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6938" y="5741988"/>
            <a:ext cx="5249862" cy="8493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Управление муниципальными финансами и создание условий для эффективного управления муниципальными финансами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общем объеме расходов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90663" y="1376363"/>
          <a:ext cx="7637462" cy="542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Диаграмма" r:id="rId3" imgW="7610455" imgH="5410260" progId="Excel.Chart.8">
                  <p:embed/>
                </p:oleObj>
              </mc:Choice>
              <mc:Fallback>
                <p:oleObj name="Диаграмма" r:id="rId3" imgW="7610455" imgH="541026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1376363"/>
                        <a:ext cx="7637462" cy="542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/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Численность населения в Красновском сельском поселении Тарасовского района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332102"/>
              </p:ext>
            </p:extLst>
          </p:nvPr>
        </p:nvGraphicFramePr>
        <p:xfrm>
          <a:off x="1868488" y="1625600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2,899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8325" y="1063625"/>
            <a:ext cx="3675063" cy="4660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Финансовое обеспечение муниципальных учреждений</a:t>
            </a:r>
          </a:p>
          <a:p>
            <a:pPr algn="ctr"/>
            <a:endParaRPr lang="ru-RU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2020 год - 4 422,1 тыс. руб.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2021 год – 2 600,0 тыс. руб.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2022 год – 2 600,0 тыс. руб.</a:t>
            </a: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650" y="1698625"/>
            <a:ext cx="2435225" cy="3152775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«Культурно-досуговый центр»</a:t>
            </a: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514725" y="457200"/>
            <a:ext cx="2030413" cy="896938"/>
          </a:xfrm>
        </p:spPr>
        <p:txBody>
          <a:bodyPr/>
          <a:lstStyle/>
          <a:p>
            <a:endParaRPr lang="ru-RU" sz="8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98891"/>
              </p:ext>
            </p:extLst>
          </p:nvPr>
        </p:nvGraphicFramePr>
        <p:xfrm>
          <a:off x="1054806" y="1270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950" y="0"/>
            <a:ext cx="7721600" cy="1463675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  <a:t>БЮДЖЕТ КРАСНОВСКОГО СЕЛЬСКОГО ПОСЕЛЕНИЯ ТАРАСОВСКОГО РАЙОНА </a:t>
            </a:r>
            <a:b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2022 годов направлен  </a:t>
            </a:r>
            <a:b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A65F12"/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81088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2375" y="5046663"/>
            <a:ext cx="65913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</a:p>
        </p:txBody>
      </p:sp>
      <p:sp>
        <p:nvSpPr>
          <p:cNvPr id="7" name="Овал 6"/>
          <p:cNvSpPr/>
          <p:nvPr/>
        </p:nvSpPr>
        <p:spPr>
          <a:xfrm>
            <a:off x="3360738" y="1890713"/>
            <a:ext cx="46037" cy="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463" y="1817688"/>
            <a:ext cx="7185025" cy="100806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</a:p>
        </p:txBody>
      </p:sp>
      <p:sp>
        <p:nvSpPr>
          <p:cNvPr id="9" name="Овал 8"/>
          <p:cNvSpPr/>
          <p:nvPr/>
        </p:nvSpPr>
        <p:spPr>
          <a:xfrm>
            <a:off x="1081088" y="3503613"/>
            <a:ext cx="7137400" cy="9382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300"/>
            <a:ext cx="7235825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7463" y="3859213"/>
            <a:ext cx="3295650" cy="174625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38" y="1685925"/>
            <a:ext cx="4332287" cy="18764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1" name="Group 31"/>
          <p:cNvGraphicFramePr>
            <a:graphicFrameLocks noGrp="1"/>
          </p:cNvGraphicFramePr>
          <p:nvPr/>
        </p:nvGraphicFramePr>
        <p:xfrm>
          <a:off x="1365250" y="2035175"/>
          <a:ext cx="7180263" cy="4822827"/>
        </p:xfrm>
        <a:graphic>
          <a:graphicData uri="http://schemas.openxmlformats.org/drawingml/2006/table">
            <a:tbl>
              <a:tblPr/>
              <a:tblGrid>
                <a:gridCol w="181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Плановые бюджетные назначения на 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Плановые бюджетные назначения на 202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Доходы,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всего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III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.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Дефицит,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7013" y="79375"/>
            <a:ext cx="7646987" cy="1890713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2020-2022 год</a:t>
            </a:r>
          </a:p>
        </p:txBody>
      </p:sp>
      <p:sp>
        <p:nvSpPr>
          <p:cNvPr id="25629" name="TextBox 4"/>
          <p:cNvSpPr txBox="1">
            <a:spLocks noChangeArrowheads="1"/>
          </p:cNvSpPr>
          <p:nvPr/>
        </p:nvSpPr>
        <p:spPr bwMode="auto">
          <a:xfrm>
            <a:off x="6946900" y="1757363"/>
            <a:ext cx="954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Диаграмма 2"/>
          <p:cNvGraphicFramePr>
            <a:graphicFrameLocks/>
          </p:cNvGraphicFramePr>
          <p:nvPr/>
        </p:nvGraphicFramePr>
        <p:xfrm>
          <a:off x="1144588" y="0"/>
          <a:ext cx="7999412" cy="626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Диаграмма" r:id="rId3" imgW="7972433" imgH="6238890" progId="Excel.Chart.8">
                  <p:embed/>
                </p:oleObj>
              </mc:Choice>
              <mc:Fallback>
                <p:oleObj name="Диаграмма" r:id="rId3" imgW="7972433" imgH="6238890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0"/>
                        <a:ext cx="7999412" cy="626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6686550" y="676275"/>
            <a:ext cx="8937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993775" y="0"/>
            <a:ext cx="8150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Безвозмездные поступления от других бюджетов бюджетной системы Российской Федерации в бюджет Красновского сельского поселения Тарасовского района</a:t>
            </a:r>
          </a:p>
          <a:p>
            <a:endParaRPr lang="ru-RU">
              <a:latin typeface="Century Gothic" pitchFamily="34" charset="0"/>
            </a:endParaRPr>
          </a:p>
        </p:txBody>
      </p:sp>
      <p:graphicFrame>
        <p:nvGraphicFramePr>
          <p:cNvPr id="27690" name="Group 42"/>
          <p:cNvGraphicFramePr>
            <a:graphicFrameLocks noGrp="1"/>
          </p:cNvGraphicFramePr>
          <p:nvPr/>
        </p:nvGraphicFramePr>
        <p:xfrm>
          <a:off x="1535113" y="1100138"/>
          <a:ext cx="7178675" cy="5413694"/>
        </p:xfrm>
        <a:graphic>
          <a:graphicData uri="http://schemas.openxmlformats.org/drawingml/2006/table">
            <a:tbl>
              <a:tblPr/>
              <a:tblGrid>
                <a:gridCol w="307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(проект)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(проект)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год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(проект)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AC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</a:rPr>
                        <a:t>2 073.5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entury Gothic" pitchFamily="34" charset="0"/>
                        </a:rPr>
                        <a:t>588.7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из них: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Дотация на поддержку мер по обеспечению сбалансированности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1 865,3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Субвенция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Прочие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374,1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3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Диаграмма 1"/>
          <p:cNvGraphicFramePr>
            <a:graphicFrameLocks/>
          </p:cNvGraphicFramePr>
          <p:nvPr/>
        </p:nvGraphicFramePr>
        <p:xfrm>
          <a:off x="271463" y="1412875"/>
          <a:ext cx="8699500" cy="538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Диаграмма" r:id="rId3" imgW="8601033" imgH="5295780" progId="Excel.Chart.8">
                  <p:embed/>
                </p:oleObj>
              </mc:Choice>
              <mc:Fallback>
                <p:oleObj name="Диаграмма" r:id="rId3" imgW="8601033" imgH="5295780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412875"/>
                        <a:ext cx="8699500" cy="538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3738" y="373063"/>
            <a:ext cx="6604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7875" y="280988"/>
            <a:ext cx="6638925" cy="915987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Динамика расходов бюджета Красновского сельского поселения Тарасовского района </a:t>
            </a:r>
            <a:b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</a:b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в 2020-2022 годах</a:t>
            </a:r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354138" y="0"/>
            <a:ext cx="7789862" cy="165735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«бюджет развития» Красновского сельского поселения Тарасовского района на 2020 год </a:t>
            </a:r>
            <a:br>
              <a:rPr lang="ru-RU" sz="2000" smtClean="0"/>
            </a:br>
            <a:r>
              <a:rPr lang="ru-RU" sz="2000" smtClean="0"/>
              <a:t>13 425,0 тыс. рублей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043113" y="1817688"/>
            <a:ext cx="7100887" cy="4775200"/>
          </a:xfrm>
        </p:spPr>
        <p:txBody>
          <a:bodyPr/>
          <a:lstStyle/>
          <a:p>
            <a:pPr algn="ctr"/>
            <a:endParaRPr lang="ru-RU" smtClean="0">
              <a:solidFill>
                <a:schemeClr val="tx1"/>
              </a:solidFill>
            </a:endParaRPr>
          </a:p>
          <a:p>
            <a:pPr algn="ctr"/>
            <a:r>
              <a:rPr lang="ru-RU" smtClean="0">
                <a:solidFill>
                  <a:srgbClr val="000000"/>
                </a:solidFill>
              </a:rPr>
              <a:t>Физическая культура и спорт</a:t>
            </a:r>
          </a:p>
          <a:p>
            <a:pPr algn="ctr"/>
            <a:r>
              <a:rPr lang="ru-RU" smtClean="0">
                <a:solidFill>
                  <a:srgbClr val="000000"/>
                </a:solidFill>
              </a:rPr>
              <a:t>177.0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252538" y="1817688"/>
            <a:ext cx="2393950" cy="15430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Общегосударственные вопросы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7 165.3</a:t>
            </a:r>
          </a:p>
          <a:p>
            <a:pPr algn="ctr"/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9675" y="1797050"/>
            <a:ext cx="2524125" cy="15446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Национальная оборона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208</a:t>
            </a:r>
            <a:r>
              <a:rPr lang="en-US">
                <a:solidFill>
                  <a:schemeClr val="tx1"/>
                </a:solidFill>
                <a:cs typeface="Arial" charset="0"/>
              </a:rPr>
              <a:t>.</a:t>
            </a:r>
            <a:r>
              <a:rPr lang="ru-RU">
                <a:solidFill>
                  <a:schemeClr val="tx1"/>
                </a:solidFill>
                <a:cs typeface="Arial" charset="0"/>
              </a:rPr>
              <a:t>0</a:t>
            </a:r>
          </a:p>
          <a:p>
            <a:pPr algn="ctr"/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950" y="1804988"/>
            <a:ext cx="2686050" cy="1555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84.0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2538" y="3768725"/>
            <a:ext cx="2220912" cy="11715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10.0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46488" y="3768725"/>
            <a:ext cx="2287587" cy="11477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Жилищно-коммунальное хозяйство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1 284.5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40438" y="3729038"/>
            <a:ext cx="3103562" cy="12112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Образование 55,0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Культура 4 439.1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79550" y="5324475"/>
            <a:ext cx="3454400" cy="12557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Физическая культура и спорт 177.0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18163" y="5284788"/>
            <a:ext cx="3390900" cy="10779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2,1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1808</TotalTime>
  <Words>430</Words>
  <Application>Microsoft Office PowerPoint</Application>
  <PresentationFormat>Экран (4:3)</PresentationFormat>
  <Paragraphs>111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Диаграмма</vt:lpstr>
      <vt:lpstr> ПРОЕКТ Бюджета                   КРАСНОВСКОГО СЕЛЬСКОГО ПОСЕЛЕНИЯ Тарасовского района  на 2020 год  и на плановый период 2021 и 2022 годов</vt:lpstr>
      <vt:lpstr>Презентация PowerPoint</vt:lpstr>
      <vt:lpstr>БЮДЖЕТ КРАСНОВСКОГО СЕЛЬСКОГО ПОСЕЛЕНИЯ ТАРАСОВСКОГО РАЙОНА  на 2020 год и на плановый период 2021 и 2022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2020 год  13 425,0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233</cp:revision>
  <cp:lastPrinted>2018-01-10T10:21:39Z</cp:lastPrinted>
  <dcterms:created xsi:type="dcterms:W3CDTF">2014-05-06T10:06:48Z</dcterms:created>
  <dcterms:modified xsi:type="dcterms:W3CDTF">2020-02-12T07:54:22Z</dcterms:modified>
</cp:coreProperties>
</file>