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77" r:id="rId4"/>
    <p:sldId id="272" r:id="rId5"/>
    <p:sldId id="275" r:id="rId6"/>
    <p:sldId id="282" r:id="rId7"/>
    <p:sldId id="283" r:id="rId8"/>
    <p:sldId id="284" r:id="rId9"/>
    <p:sldId id="260" r:id="rId10"/>
    <p:sldId id="271" r:id="rId11"/>
    <p:sldId id="289" r:id="rId12"/>
    <p:sldId id="290" r:id="rId13"/>
    <p:sldId id="291" r:id="rId14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D0C1"/>
    <a:srgbClr val="433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88" autoAdjust="0"/>
    <p:restoredTop sz="86380" autoAdjust="0"/>
  </p:normalViewPr>
  <p:slideViewPr>
    <p:cSldViewPr snapToGrid="0">
      <p:cViewPr varScale="1">
        <p:scale>
          <a:sx n="106" d="100"/>
          <a:sy n="106" d="100"/>
        </p:scale>
        <p:origin x="5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5E29D-DD62-41A7-9A27-55D757AFB9B7}" type="doc">
      <dgm:prSet loTypeId="urn:microsoft.com/office/officeart/2005/8/layout/radial6" loCatId="cycle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88E54C20-AEDF-4DE4-8141-D99DADEBF205}">
      <dgm:prSet phldrT="[Текст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 и плановый период 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и 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2022 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годов</a:t>
          </a:r>
          <a:endParaRPr lang="ru-RU" sz="16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447E71B-38D7-4EF6-99A0-01CB8D89ACD0}" type="parTrans" cxnId="{A0E3C933-75D0-4FB8-A670-1EBC3576ED2D}">
      <dgm:prSet/>
      <dgm:spPr/>
      <dgm:t>
        <a:bodyPr/>
        <a:lstStyle/>
        <a:p>
          <a:endParaRPr lang="ru-RU"/>
        </a:p>
      </dgm:t>
    </dgm:pt>
    <dgm:pt modelId="{629A806B-0E51-4553-ABF4-8B0174B46B49}" type="sibTrans" cxnId="{A0E3C933-75D0-4FB8-A670-1EBC3576ED2D}">
      <dgm:prSet/>
      <dgm:spPr/>
      <dgm:t>
        <a:bodyPr/>
        <a:lstStyle/>
        <a:p>
          <a:endParaRPr lang="ru-RU"/>
        </a:p>
      </dgm:t>
    </dgm:pt>
    <dgm:pt modelId="{5455ACDF-60C5-4167-87A1-29BAE2611F9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 и на плановый период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и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2022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годов»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E1E1E93-492B-4752-8771-29B7E012A160}" type="parTrans" cxnId="{C4CF7E9F-FBEB-4861-880E-D0A079A07CD1}">
      <dgm:prSet/>
      <dgm:spPr/>
      <dgm:t>
        <a:bodyPr/>
        <a:lstStyle/>
        <a:p>
          <a:endParaRPr lang="ru-RU"/>
        </a:p>
      </dgm:t>
    </dgm:pt>
    <dgm:pt modelId="{8BED254E-C52A-435B-8AEF-9276B7C23FCD}" type="sibTrans" cxnId="{C4CF7E9F-FBEB-4861-880E-D0A079A07CD1}">
      <dgm:prSet/>
      <dgm:spPr/>
      <dgm:t>
        <a:bodyPr/>
        <a:lstStyle/>
        <a:p>
          <a:endParaRPr lang="ru-RU"/>
        </a:p>
      </dgm:t>
    </dgm:pt>
    <dgm:pt modelId="{32577181-D210-4440-B4C4-2C31499A9FC9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2020-2022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годы</a:t>
          </a:r>
        </a:p>
      </dgm:t>
    </dgm:pt>
    <dgm:pt modelId="{975F5F54-8F33-4342-8B29-8F29F8D67DB4}" type="parTrans" cxnId="{A20D9942-A971-4A59-83A7-8F08DDF7BD6D}">
      <dgm:prSet/>
      <dgm:spPr/>
      <dgm:t>
        <a:bodyPr/>
        <a:lstStyle/>
        <a:p>
          <a:endParaRPr lang="ru-RU"/>
        </a:p>
      </dgm:t>
    </dgm:pt>
    <dgm:pt modelId="{3A352F1C-685F-437C-B4DC-389D18335C9C}" type="sibTrans" cxnId="{A20D9942-A971-4A59-83A7-8F08DDF7BD6D}">
      <dgm:prSet/>
      <dgm:spPr/>
      <dgm:t>
        <a:bodyPr/>
        <a:lstStyle/>
        <a:p>
          <a:endParaRPr lang="ru-RU"/>
        </a:p>
      </dgm:t>
    </dgm:pt>
    <dgm:pt modelId="{FDED49B2-9BC1-4499-9A39-CA1A64D4D91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4D28E53-EFC3-45B4-B690-479F575FFEA3}" type="parTrans" cxnId="{E0441DBC-1177-418A-83AE-0DCE178E899C}">
      <dgm:prSet/>
      <dgm:spPr/>
      <dgm:t>
        <a:bodyPr/>
        <a:lstStyle/>
        <a:p>
          <a:endParaRPr lang="ru-RU"/>
        </a:p>
      </dgm:t>
    </dgm:pt>
    <dgm:pt modelId="{8F7FB4EF-62C9-47CF-B22A-0B5C267272A7}" type="sibTrans" cxnId="{E0441DBC-1177-418A-83AE-0DCE178E899C}">
      <dgm:prSet/>
      <dgm:spPr/>
      <dgm:t>
        <a:bodyPr/>
        <a:lstStyle/>
        <a:p>
          <a:endParaRPr lang="ru-RU"/>
        </a:p>
      </dgm:t>
    </dgm:pt>
    <dgm:pt modelId="{8EFC5A77-6E7D-450F-9384-1E9D6A4D5640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2020-2022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годы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0CC3054-8EF7-48B5-9617-692D3F3A1805}" type="parTrans" cxnId="{7948D6DC-085D-4FA3-B69C-C625B1318F76}">
      <dgm:prSet/>
      <dgm:spPr/>
      <dgm:t>
        <a:bodyPr/>
        <a:lstStyle/>
        <a:p>
          <a:endParaRPr lang="ru-RU"/>
        </a:p>
      </dgm:t>
    </dgm:pt>
    <dgm:pt modelId="{D958899C-6BC4-484B-BC94-078B7B1C7D04}" type="sibTrans" cxnId="{7948D6DC-085D-4FA3-B69C-C625B1318F76}">
      <dgm:prSet/>
      <dgm:spPr/>
      <dgm:t>
        <a:bodyPr/>
        <a:lstStyle/>
        <a:p>
          <a:endParaRPr lang="ru-RU"/>
        </a:p>
      </dgm:t>
    </dgm:pt>
    <dgm:pt modelId="{C0EC7E88-BA1A-43D0-BBD3-F56BD0E40B73}" type="pres">
      <dgm:prSet presAssocID="{E545E29D-DD62-41A7-9A27-55D757AFB9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62C16F-E6CF-4E0F-A188-5C8495C8EF20}" type="pres">
      <dgm:prSet presAssocID="{88E54C20-AEDF-4DE4-8141-D99DADEBF205}" presName="centerShape" presStyleLbl="node0" presStyleIdx="0" presStyleCnt="1" custScaleX="120361" custScaleY="125462" custLinFactNeighborX="-6767" custLinFactNeighborY="1353"/>
      <dgm:spPr/>
      <dgm:t>
        <a:bodyPr/>
        <a:lstStyle/>
        <a:p>
          <a:endParaRPr lang="ru-RU"/>
        </a:p>
      </dgm:t>
    </dgm:pt>
    <dgm:pt modelId="{E81DC298-95F1-4C16-B23B-72D56A06EA14}" type="pres">
      <dgm:prSet presAssocID="{5455ACDF-60C5-4167-87A1-29BAE2611F9F}" presName="node" presStyleLbl="node1" presStyleIdx="0" presStyleCnt="4" custScaleX="274309" custRadScaleRad="101169" custRadScaleInc="-27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E11B6-6EB7-4B09-AFE6-CBB08C65068E}" type="pres">
      <dgm:prSet presAssocID="{5455ACDF-60C5-4167-87A1-29BAE2611F9F}" presName="dummy" presStyleCnt="0"/>
      <dgm:spPr/>
    </dgm:pt>
    <dgm:pt modelId="{E2241868-7F0A-4349-9C0A-91AA9DA88569}" type="pres">
      <dgm:prSet presAssocID="{8BED254E-C52A-435B-8AEF-9276B7C23FC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16AF05E-A9D0-4B22-BD94-A572C9FED59E}" type="pres">
      <dgm:prSet presAssocID="{32577181-D210-4440-B4C4-2C31499A9FC9}" presName="node" presStyleLbl="node1" presStyleIdx="1" presStyleCnt="4" custScaleX="169800" custScaleY="131246" custRadScaleRad="104343" custRadScaleInc="2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D305A-25D0-4223-9445-E4680330A237}" type="pres">
      <dgm:prSet presAssocID="{32577181-D210-4440-B4C4-2C31499A9FC9}" presName="dummy" presStyleCnt="0"/>
      <dgm:spPr/>
    </dgm:pt>
    <dgm:pt modelId="{A3CD22A2-FC00-412E-881B-3DAA514DB57E}" type="pres">
      <dgm:prSet presAssocID="{3A352F1C-685F-437C-B4DC-389D18335C9C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7BF963C-E058-4AEB-BD4E-10EE11DEA837}" type="pres">
      <dgm:prSet presAssocID="{FDED49B2-9BC1-4499-9A39-CA1A64D4D91F}" presName="node" presStyleLbl="node1" presStyleIdx="2" presStyleCnt="4" custScaleX="216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2959D-1C87-4DE9-BF48-C5F1AE277B34}" type="pres">
      <dgm:prSet presAssocID="{FDED49B2-9BC1-4499-9A39-CA1A64D4D91F}" presName="dummy" presStyleCnt="0"/>
      <dgm:spPr/>
    </dgm:pt>
    <dgm:pt modelId="{CA8BA697-50D7-4A40-B433-CB97AC1CDBB8}" type="pres">
      <dgm:prSet presAssocID="{8F7FB4EF-62C9-47CF-B22A-0B5C267272A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F3764D6-34C0-47AA-98E9-DDEFED2894A0}" type="pres">
      <dgm:prSet presAssocID="{8EFC5A77-6E7D-450F-9384-1E9D6A4D5640}" presName="node" presStyleLbl="node1" presStyleIdx="3" presStyleCnt="4" custScaleX="128139" custScaleY="111567" custRadScaleRad="130319" custRadScaleInc="-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E64EB-CB9D-45AD-B81C-A600B6414EB9}" type="pres">
      <dgm:prSet presAssocID="{8EFC5A77-6E7D-450F-9384-1E9D6A4D5640}" presName="dummy" presStyleCnt="0"/>
      <dgm:spPr/>
    </dgm:pt>
    <dgm:pt modelId="{54FC7E48-B37F-4081-A237-3F0DC9EEC6AC}" type="pres">
      <dgm:prSet presAssocID="{D958899C-6BC4-484B-BC94-078B7B1C7D04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350ABDCD-0AE8-4DD2-95F5-F0BCFD6DEC88}" type="presOf" srcId="{8EFC5A77-6E7D-450F-9384-1E9D6A4D5640}" destId="{9F3764D6-34C0-47AA-98E9-DDEFED2894A0}" srcOrd="0" destOrd="0" presId="urn:microsoft.com/office/officeart/2005/8/layout/radial6"/>
    <dgm:cxn modelId="{A1CEB53B-641D-497B-8404-ECDCE7F46499}" type="presOf" srcId="{3A352F1C-685F-437C-B4DC-389D18335C9C}" destId="{A3CD22A2-FC00-412E-881B-3DAA514DB57E}" srcOrd="0" destOrd="0" presId="urn:microsoft.com/office/officeart/2005/8/layout/radial6"/>
    <dgm:cxn modelId="{A0E3C933-75D0-4FB8-A670-1EBC3576ED2D}" srcId="{E545E29D-DD62-41A7-9A27-55D757AFB9B7}" destId="{88E54C20-AEDF-4DE4-8141-D99DADEBF205}" srcOrd="0" destOrd="0" parTransId="{F447E71B-38D7-4EF6-99A0-01CB8D89ACD0}" sibTransId="{629A806B-0E51-4553-ABF4-8B0174B46B49}"/>
    <dgm:cxn modelId="{482CD76E-3541-408F-9B05-154319B98308}" type="presOf" srcId="{E545E29D-DD62-41A7-9A27-55D757AFB9B7}" destId="{C0EC7E88-BA1A-43D0-BBD3-F56BD0E40B73}" srcOrd="0" destOrd="0" presId="urn:microsoft.com/office/officeart/2005/8/layout/radial6"/>
    <dgm:cxn modelId="{F1C402D6-601D-4319-A3A2-D680FE849E8A}" type="presOf" srcId="{8BED254E-C52A-435B-8AEF-9276B7C23FCD}" destId="{E2241868-7F0A-4349-9C0A-91AA9DA88569}" srcOrd="0" destOrd="0" presId="urn:microsoft.com/office/officeart/2005/8/layout/radial6"/>
    <dgm:cxn modelId="{5C3BC65C-62B4-4AB4-B732-6A2AEFC550EA}" type="presOf" srcId="{FDED49B2-9BC1-4499-9A39-CA1A64D4D91F}" destId="{57BF963C-E058-4AEB-BD4E-10EE11DEA837}" srcOrd="0" destOrd="0" presId="urn:microsoft.com/office/officeart/2005/8/layout/radial6"/>
    <dgm:cxn modelId="{7948D6DC-085D-4FA3-B69C-C625B1318F76}" srcId="{88E54C20-AEDF-4DE4-8141-D99DADEBF205}" destId="{8EFC5A77-6E7D-450F-9384-1E9D6A4D5640}" srcOrd="3" destOrd="0" parTransId="{00CC3054-8EF7-48B5-9617-692D3F3A1805}" sibTransId="{D958899C-6BC4-484B-BC94-078B7B1C7D04}"/>
    <dgm:cxn modelId="{A20D9942-A971-4A59-83A7-8F08DDF7BD6D}" srcId="{88E54C20-AEDF-4DE4-8141-D99DADEBF205}" destId="{32577181-D210-4440-B4C4-2C31499A9FC9}" srcOrd="1" destOrd="0" parTransId="{975F5F54-8F33-4342-8B29-8F29F8D67DB4}" sibTransId="{3A352F1C-685F-437C-B4DC-389D18335C9C}"/>
    <dgm:cxn modelId="{32456CC0-CE5A-45C8-8B84-4B851CEFB27D}" type="presOf" srcId="{8F7FB4EF-62C9-47CF-B22A-0B5C267272A7}" destId="{CA8BA697-50D7-4A40-B433-CB97AC1CDBB8}" srcOrd="0" destOrd="0" presId="urn:microsoft.com/office/officeart/2005/8/layout/radial6"/>
    <dgm:cxn modelId="{C4CF7E9F-FBEB-4861-880E-D0A079A07CD1}" srcId="{88E54C20-AEDF-4DE4-8141-D99DADEBF205}" destId="{5455ACDF-60C5-4167-87A1-29BAE2611F9F}" srcOrd="0" destOrd="0" parTransId="{EE1E1E93-492B-4752-8771-29B7E012A160}" sibTransId="{8BED254E-C52A-435B-8AEF-9276B7C23FCD}"/>
    <dgm:cxn modelId="{ABB50D0A-DFEC-4710-8325-F78A1B82AA4A}" type="presOf" srcId="{D958899C-6BC4-484B-BC94-078B7B1C7D04}" destId="{54FC7E48-B37F-4081-A237-3F0DC9EEC6AC}" srcOrd="0" destOrd="0" presId="urn:microsoft.com/office/officeart/2005/8/layout/radial6"/>
    <dgm:cxn modelId="{E0441DBC-1177-418A-83AE-0DCE178E899C}" srcId="{88E54C20-AEDF-4DE4-8141-D99DADEBF205}" destId="{FDED49B2-9BC1-4499-9A39-CA1A64D4D91F}" srcOrd="2" destOrd="0" parTransId="{34D28E53-EFC3-45B4-B690-479F575FFEA3}" sibTransId="{8F7FB4EF-62C9-47CF-B22A-0B5C267272A7}"/>
    <dgm:cxn modelId="{42D86216-ABC7-43DD-B06F-0123D38A2195}" type="presOf" srcId="{32577181-D210-4440-B4C4-2C31499A9FC9}" destId="{D16AF05E-A9D0-4B22-BD94-A572C9FED59E}" srcOrd="0" destOrd="0" presId="urn:microsoft.com/office/officeart/2005/8/layout/radial6"/>
    <dgm:cxn modelId="{1C466A17-8F66-4C94-954F-FBAE3D3AA4A8}" type="presOf" srcId="{88E54C20-AEDF-4DE4-8141-D99DADEBF205}" destId="{C962C16F-E6CF-4E0F-A188-5C8495C8EF20}" srcOrd="0" destOrd="0" presId="urn:microsoft.com/office/officeart/2005/8/layout/radial6"/>
    <dgm:cxn modelId="{0839E9FF-82E3-4FE9-A787-B341ED6B8F9D}" type="presOf" srcId="{5455ACDF-60C5-4167-87A1-29BAE2611F9F}" destId="{E81DC298-95F1-4C16-B23B-72D56A06EA14}" srcOrd="0" destOrd="0" presId="urn:microsoft.com/office/officeart/2005/8/layout/radial6"/>
    <dgm:cxn modelId="{510B3D08-F60D-4256-BDE4-DE1D4C29B64C}" type="presParOf" srcId="{C0EC7E88-BA1A-43D0-BBD3-F56BD0E40B73}" destId="{C962C16F-E6CF-4E0F-A188-5C8495C8EF20}" srcOrd="0" destOrd="0" presId="urn:microsoft.com/office/officeart/2005/8/layout/radial6"/>
    <dgm:cxn modelId="{797ED069-E356-46D7-B25F-115D02200DCA}" type="presParOf" srcId="{C0EC7E88-BA1A-43D0-BBD3-F56BD0E40B73}" destId="{E81DC298-95F1-4C16-B23B-72D56A06EA14}" srcOrd="1" destOrd="0" presId="urn:microsoft.com/office/officeart/2005/8/layout/radial6"/>
    <dgm:cxn modelId="{D128022B-B7AE-4E97-9C99-88A83477D969}" type="presParOf" srcId="{C0EC7E88-BA1A-43D0-BBD3-F56BD0E40B73}" destId="{5E4E11B6-6EB7-4B09-AFE6-CBB08C65068E}" srcOrd="2" destOrd="0" presId="urn:microsoft.com/office/officeart/2005/8/layout/radial6"/>
    <dgm:cxn modelId="{4D07518B-4D8F-48EF-BF16-9AC3AC35D83A}" type="presParOf" srcId="{C0EC7E88-BA1A-43D0-BBD3-F56BD0E40B73}" destId="{E2241868-7F0A-4349-9C0A-91AA9DA88569}" srcOrd="3" destOrd="0" presId="urn:microsoft.com/office/officeart/2005/8/layout/radial6"/>
    <dgm:cxn modelId="{27F1FE02-798E-43E6-AA49-CAAF1D074D03}" type="presParOf" srcId="{C0EC7E88-BA1A-43D0-BBD3-F56BD0E40B73}" destId="{D16AF05E-A9D0-4B22-BD94-A572C9FED59E}" srcOrd="4" destOrd="0" presId="urn:microsoft.com/office/officeart/2005/8/layout/radial6"/>
    <dgm:cxn modelId="{D4B9B6E2-40B4-41D2-8EA2-B5BC7BD62433}" type="presParOf" srcId="{C0EC7E88-BA1A-43D0-BBD3-F56BD0E40B73}" destId="{D12D305A-25D0-4223-9445-E4680330A237}" srcOrd="5" destOrd="0" presId="urn:microsoft.com/office/officeart/2005/8/layout/radial6"/>
    <dgm:cxn modelId="{A6CA7A9D-69A6-4B29-9E07-2EEE7B8D7A01}" type="presParOf" srcId="{C0EC7E88-BA1A-43D0-BBD3-F56BD0E40B73}" destId="{A3CD22A2-FC00-412E-881B-3DAA514DB57E}" srcOrd="6" destOrd="0" presId="urn:microsoft.com/office/officeart/2005/8/layout/radial6"/>
    <dgm:cxn modelId="{1983559C-7E61-49EE-AF19-1F7644932085}" type="presParOf" srcId="{C0EC7E88-BA1A-43D0-BBD3-F56BD0E40B73}" destId="{57BF963C-E058-4AEB-BD4E-10EE11DEA837}" srcOrd="7" destOrd="0" presId="urn:microsoft.com/office/officeart/2005/8/layout/radial6"/>
    <dgm:cxn modelId="{851E2F53-8B8D-44B7-9539-B080A606C0C5}" type="presParOf" srcId="{C0EC7E88-BA1A-43D0-BBD3-F56BD0E40B73}" destId="{7C42959D-1C87-4DE9-BF48-C5F1AE277B34}" srcOrd="8" destOrd="0" presId="urn:microsoft.com/office/officeart/2005/8/layout/radial6"/>
    <dgm:cxn modelId="{F4150EB8-56A2-4FCE-B780-A759CF95DD13}" type="presParOf" srcId="{C0EC7E88-BA1A-43D0-BBD3-F56BD0E40B73}" destId="{CA8BA697-50D7-4A40-B433-CB97AC1CDBB8}" srcOrd="9" destOrd="0" presId="urn:microsoft.com/office/officeart/2005/8/layout/radial6"/>
    <dgm:cxn modelId="{F1C50255-6137-4001-9376-D347659BDB71}" type="presParOf" srcId="{C0EC7E88-BA1A-43D0-BBD3-F56BD0E40B73}" destId="{9F3764D6-34C0-47AA-98E9-DDEFED2894A0}" srcOrd="10" destOrd="0" presId="urn:microsoft.com/office/officeart/2005/8/layout/radial6"/>
    <dgm:cxn modelId="{56954CAB-2493-4FDC-898B-0E708C45EDC0}" type="presParOf" srcId="{C0EC7E88-BA1A-43D0-BBD3-F56BD0E40B73}" destId="{281E64EB-CB9D-45AD-B81C-A600B6414EB9}" srcOrd="11" destOrd="0" presId="urn:microsoft.com/office/officeart/2005/8/layout/radial6"/>
    <dgm:cxn modelId="{1742F98B-4672-4360-BA2B-B0B377538F05}" type="presParOf" srcId="{C0EC7E88-BA1A-43D0-BBD3-F56BD0E40B73}" destId="{54FC7E48-B37F-4081-A237-3F0DC9EEC6A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C7E48-B37F-4081-A237-3F0DC9EEC6AC}">
      <dsp:nvSpPr>
        <dsp:cNvPr id="0" name=""/>
        <dsp:cNvSpPr/>
      </dsp:nvSpPr>
      <dsp:spPr>
        <a:xfrm>
          <a:off x="1028847" y="783325"/>
          <a:ext cx="5277866" cy="5277866"/>
        </a:xfrm>
        <a:prstGeom prst="blockArc">
          <a:avLst>
            <a:gd name="adj1" fmla="val 10753782"/>
            <a:gd name="adj2" fmla="val 15959261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BA697-50D7-4A40-B433-CB97AC1CDBB8}">
      <dsp:nvSpPr>
        <dsp:cNvPr id="0" name=""/>
        <dsp:cNvSpPr/>
      </dsp:nvSpPr>
      <dsp:spPr>
        <a:xfrm>
          <a:off x="1028999" y="797547"/>
          <a:ext cx="5277866" cy="5277866"/>
        </a:xfrm>
        <a:prstGeom prst="blockArc">
          <a:avLst>
            <a:gd name="adj1" fmla="val 5138027"/>
            <a:gd name="adj2" fmla="val 1077275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D22A2-FC00-412E-881B-3DAA514DB57E}">
      <dsp:nvSpPr>
        <dsp:cNvPr id="0" name=""/>
        <dsp:cNvSpPr/>
      </dsp:nvSpPr>
      <dsp:spPr>
        <a:xfrm>
          <a:off x="1337163" y="792497"/>
          <a:ext cx="5277866" cy="5277866"/>
        </a:xfrm>
        <a:prstGeom prst="blockArc">
          <a:avLst>
            <a:gd name="adj1" fmla="val 52596"/>
            <a:gd name="adj2" fmla="val 5549316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41868-7F0A-4349-9C0A-91AA9DA88569}">
      <dsp:nvSpPr>
        <dsp:cNvPr id="0" name=""/>
        <dsp:cNvSpPr/>
      </dsp:nvSpPr>
      <dsp:spPr>
        <a:xfrm>
          <a:off x="1338408" y="742656"/>
          <a:ext cx="5277866" cy="5277866"/>
        </a:xfrm>
        <a:prstGeom prst="blockArc">
          <a:avLst>
            <a:gd name="adj1" fmla="val 15542608"/>
            <a:gd name="adj2" fmla="val 119089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2C16F-E6CF-4E0F-A188-5C8495C8EF20}">
      <dsp:nvSpPr>
        <dsp:cNvPr id="0" name=""/>
        <dsp:cNvSpPr/>
      </dsp:nvSpPr>
      <dsp:spPr>
        <a:xfrm>
          <a:off x="2052222" y="1973655"/>
          <a:ext cx="2926178" cy="3050191"/>
        </a:xfrm>
        <a:prstGeom prst="ellipse">
          <a:avLst/>
        </a:prstGeom>
        <a:solidFill>
          <a:schemeClr val="accent6">
            <a:lumMod val="75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 и плановый период 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и 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2022 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годов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80751" y="2420345"/>
        <a:ext cx="2069120" cy="2156811"/>
      </dsp:txXfrm>
    </dsp:sp>
    <dsp:sp modelId="{E81DC298-95F1-4C16-B23B-72D56A06EA14}">
      <dsp:nvSpPr>
        <dsp:cNvPr id="0" name=""/>
        <dsp:cNvSpPr/>
      </dsp:nvSpPr>
      <dsp:spPr>
        <a:xfrm>
          <a:off x="1153300" y="0"/>
          <a:ext cx="466823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 и на плановый период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и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2022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годов»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6948" y="249225"/>
        <a:ext cx="3300942" cy="1203367"/>
      </dsp:txXfrm>
    </dsp:sp>
    <dsp:sp modelId="{D16AF05E-A9D0-4B22-BD94-A572C9FED59E}">
      <dsp:nvSpPr>
        <dsp:cNvPr id="0" name=""/>
        <dsp:cNvSpPr/>
      </dsp:nvSpPr>
      <dsp:spPr>
        <a:xfrm>
          <a:off x="5108620" y="2354082"/>
          <a:ext cx="2889686" cy="223356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2020-2022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годы</a:t>
          </a:r>
        </a:p>
      </dsp:txBody>
      <dsp:txXfrm>
        <a:off x="5531805" y="2681180"/>
        <a:ext cx="2043316" cy="1579371"/>
      </dsp:txXfrm>
    </dsp:sp>
    <dsp:sp modelId="{57BF963C-E058-4AEB-BD4E-10EE11DEA837}">
      <dsp:nvSpPr>
        <dsp:cNvPr id="0" name=""/>
        <dsp:cNvSpPr/>
      </dsp:nvSpPr>
      <dsp:spPr>
        <a:xfrm>
          <a:off x="2019684" y="5155759"/>
          <a:ext cx="368897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59922" y="5404984"/>
        <a:ext cx="2608502" cy="1203367"/>
      </dsp:txXfrm>
    </dsp:sp>
    <dsp:sp modelId="{9F3764D6-34C0-47AA-98E9-DDEFED2894A0}">
      <dsp:nvSpPr>
        <dsp:cNvPr id="0" name=""/>
        <dsp:cNvSpPr/>
      </dsp:nvSpPr>
      <dsp:spPr>
        <a:xfrm>
          <a:off x="0" y="2507579"/>
          <a:ext cx="2180691" cy="1898666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2020-2022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годы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355" y="2785632"/>
        <a:ext cx="1541981" cy="1342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9D4222-1C9B-4036-A78B-9680813B6072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E17638-DEBB-4706-9FCA-3AE45B577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0EDEF9-480C-491E-A8D5-B4881E4C3D37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1A1406-01C0-451B-99A6-6049222DB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EEC789-6B89-4EC0-832D-358BAEF8B31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B3F6B-F918-45C1-B6B9-6EF98C234C7B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2A948-09D3-4B74-92B4-8259D98728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3D7BA-F2C9-452E-91DB-7554D22A8F9F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ED582-7A68-4A3F-BA5D-F12F3BDFD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F1A23-FCB1-4AD2-9C23-9418DCFC85C5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CADB9-A4EC-4A29-B2E7-E11D963E5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B44A-3E2E-46BC-AACE-D9AE58FAD340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29D2E-18A1-4B5E-B95A-98826813B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378AE-7928-44E5-AC32-561D73430A99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D05A-55D7-4841-89F5-51818593B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68F2A-688E-4501-A785-058C943076EF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222F8-6A17-4517-A281-F22114B5F7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5659A-9F9F-4787-BD53-23A35E57460D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D1B3A-A086-4D9B-BFEA-6BC6594E0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99727-DE6E-40CB-9CBA-58DFCBC505F3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0B08E-3B47-4AF6-9F46-6E18E99CB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EB886-53D7-41CF-B316-5BCB1706AB31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A7011-C18C-4552-8C58-5B15D019E0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CE63-8F76-4686-B552-FC4CA3E8E75B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DE0A6-7F73-4301-8A09-F1AA78776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CC9AD-2561-404C-B9FF-814709A76A35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D6015-2294-470F-A464-36DC48836D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35682-1139-4101-BAD3-7BCD24187E2B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31FF4-BE5E-4A05-A0C0-8F21A1B0F8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FF889-7E99-4A03-8E80-9965EAC0C5C4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703E1-5908-4144-A2F2-5E19AC5FB4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8B6C8-A74A-44EB-810E-CC3378581F5A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96C98-4CDD-4ABD-AEC2-892094040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F9203-54FA-4CCF-B3C2-904E5686F0F1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6AEA-01D7-42FA-928E-5F282EECE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A8AC3-6031-4337-B67C-5208CA0EB67E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1706D-FA74-4747-BF5E-D2A9CE73D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9F1608-9E77-4E79-9810-E929A6E258D2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4045B4-592F-463D-856E-6E515DC04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9063" y="809625"/>
            <a:ext cx="7754937" cy="4818063"/>
          </a:xfr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900" smtClean="0">
                <a:solidFill>
                  <a:srgbClr val="FFFFFF"/>
                </a:solidFill>
              </a:rPr>
              <a:t/>
            </a:r>
            <a:br>
              <a:rPr lang="ru-RU" sz="4900" smtClean="0">
                <a:solidFill>
                  <a:srgbClr val="FFFFFF"/>
                </a:solidFill>
              </a:rPr>
            </a:br>
            <a:r>
              <a:rPr lang="ru-RU" sz="4900" smtClean="0">
                <a:solidFill>
                  <a:srgbClr val="FFFFFF"/>
                </a:solidFill>
              </a:rPr>
              <a:t>ПРОЕКТ </a:t>
            </a:r>
            <a:r>
              <a:rPr lang="ru-RU" sz="4400" smtClean="0">
                <a:solidFill>
                  <a:srgbClr val="FFFFFF"/>
                </a:solidFill>
              </a:rPr>
              <a:t>Бюджета                   КРАСНОВСКОГО СЕЛЬСКОГО ПОСЕЛЕНИЯ Тарасовского района </a:t>
            </a:r>
            <a:br>
              <a:rPr lang="ru-RU" sz="4400" smtClean="0">
                <a:solidFill>
                  <a:srgbClr val="FFFFFF"/>
                </a:solidFill>
              </a:rPr>
            </a:br>
            <a:r>
              <a:rPr lang="ru-RU" sz="4400" smtClean="0">
                <a:solidFill>
                  <a:srgbClr val="FFFFFF"/>
                </a:solidFill>
              </a:rPr>
              <a:t>на 20</a:t>
            </a:r>
            <a:r>
              <a:rPr lang="ru-RU" sz="4400" smtClean="0">
                <a:solidFill>
                  <a:srgbClr val="FFFFFF"/>
                </a:solidFill>
                <a:latin typeface="Arial" charset="0"/>
              </a:rPr>
              <a:t>20</a:t>
            </a:r>
            <a:r>
              <a:rPr lang="ru-RU" sz="4400" smtClean="0">
                <a:solidFill>
                  <a:srgbClr val="FFFFFF"/>
                </a:solidFill>
              </a:rPr>
              <a:t> год </a:t>
            </a:r>
            <a:br>
              <a:rPr lang="ru-RU" sz="4400" smtClean="0">
                <a:solidFill>
                  <a:srgbClr val="FFFFFF"/>
                </a:solidFill>
              </a:rPr>
            </a:br>
            <a:r>
              <a:rPr lang="ru-RU" sz="4400" smtClean="0">
                <a:solidFill>
                  <a:srgbClr val="FFFFFF"/>
                </a:solidFill>
              </a:rPr>
              <a:t>и на плановый период 202</a:t>
            </a:r>
            <a:r>
              <a:rPr lang="ru-RU" sz="4400" smtClean="0">
                <a:solidFill>
                  <a:srgbClr val="FFFFFF"/>
                </a:solidFill>
                <a:latin typeface="Arial" charset="0"/>
              </a:rPr>
              <a:t>1</a:t>
            </a:r>
            <a:r>
              <a:rPr lang="ru-RU" sz="4400" smtClean="0">
                <a:solidFill>
                  <a:srgbClr val="FFFFFF"/>
                </a:solidFill>
              </a:rPr>
              <a:t> и 202</a:t>
            </a:r>
            <a:r>
              <a:rPr lang="ru-RU" sz="4400" smtClean="0">
                <a:solidFill>
                  <a:srgbClr val="FFFFFF"/>
                </a:solidFill>
                <a:latin typeface="Arial" charset="0"/>
              </a:rPr>
              <a:t>2</a:t>
            </a:r>
            <a:r>
              <a:rPr lang="ru-RU" sz="4400" smtClean="0">
                <a:solidFill>
                  <a:srgbClr val="FFFFFF"/>
                </a:solidFill>
              </a:rPr>
              <a:t> годов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58925" y="0"/>
          <a:ext cx="7212013" cy="1122363"/>
        </p:xfrm>
        <a:graphic>
          <a:graphicData uri="http://schemas.openxmlformats.org/drawingml/2006/table">
            <a:tbl>
              <a:tblPr/>
              <a:tblGrid>
                <a:gridCol w="721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2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Перечень муниципальных программ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на 2020-2022 годы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117600" y="1449388"/>
            <a:ext cx="4300538" cy="7350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Обеспечение качественными жилищно-коммунальными услугами население Красновского сельского поселения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19738" y="1425575"/>
            <a:ext cx="3376612" cy="7350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Обеспечение общественного порядка и профилактика правонарушений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00713" y="2446338"/>
            <a:ext cx="3195637" cy="9969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Развитие культуры и туризма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00713" y="3752850"/>
            <a:ext cx="3195637" cy="7953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Развитие физической культуры и спорта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17600" y="2493963"/>
            <a:ext cx="4300538" cy="9969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Защита населения и территории от чрезвычайных ситуаций, обеспечение пожарной безопасности людей на водных объектах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309688" y="3716338"/>
            <a:ext cx="4210050" cy="7842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Охрана окружающей среды и рациональное природопользование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682750" y="4702175"/>
            <a:ext cx="3836988" cy="8191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813425" y="4833938"/>
            <a:ext cx="3082925" cy="7477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Муниципальная политика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66938" y="5741988"/>
            <a:ext cx="5249862" cy="8493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Управление муниципальными финансами и создание условий для эффективного управления муниципальными финансами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4"/>
          <p:cNvSpPr txBox="1"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Объем муниципальных программ в </a:t>
            </a:r>
          </a:p>
          <a:p>
            <a:pPr algn="ctr"/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общем объеме расходов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490663" y="1376363"/>
          <a:ext cx="7637462" cy="542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Диаграмма" r:id="rId3" imgW="7610455" imgH="5410260" progId="Excel.Chart.8">
                  <p:embed/>
                </p:oleObj>
              </mc:Choice>
              <mc:Fallback>
                <p:oleObj name="Диаграмма" r:id="rId3" imgW="7610455" imgH="5410260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63" y="1376363"/>
                        <a:ext cx="7637462" cy="542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2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algn="ctr"/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Численность населения в Красновском сельском поселении Тарасовского района</a:t>
            </a: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332102"/>
              </p:ext>
            </p:extLst>
          </p:nvPr>
        </p:nvGraphicFramePr>
        <p:xfrm>
          <a:off x="1868488" y="1625600"/>
          <a:ext cx="579666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6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8445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4000" dirty="0" smtClean="0"/>
                        <a:t>2,899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baseline="0" dirty="0" smtClean="0"/>
                        <a:t> тыс. 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человек</a:t>
                      </a:r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38325" y="1063625"/>
            <a:ext cx="3675063" cy="46609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Финансовое обеспечение муниципальных учреждений</a:t>
            </a:r>
          </a:p>
          <a:p>
            <a:pPr algn="ctr"/>
            <a:endParaRPr lang="ru-RU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2020 год - 4 422,1 тыс. руб.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2021 год – 2 600,0 тыс. руб.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2022 год – 2 600,0 тыс. руб.</a:t>
            </a: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6216650" y="1698625"/>
            <a:ext cx="2435225" cy="3152775"/>
          </a:xfrm>
          <a:prstGeom prst="round1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Всего: 1 бюджетное учреждение Муниципальное бюджетное учреждение культуры Красновского сельского поселения Тарасовского района «Культурно-досуговый центр»</a:t>
            </a:r>
            <a:endParaRPr lang="ru-RU" sz="1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3514725" y="457200"/>
            <a:ext cx="2030413" cy="896938"/>
          </a:xfrm>
        </p:spPr>
        <p:txBody>
          <a:bodyPr/>
          <a:lstStyle/>
          <a:p>
            <a:endParaRPr lang="ru-RU" sz="8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98891"/>
              </p:ext>
            </p:extLst>
          </p:nvPr>
        </p:nvGraphicFramePr>
        <p:xfrm>
          <a:off x="1054806" y="12700"/>
          <a:ext cx="808284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0950" y="0"/>
            <a:ext cx="7721600" cy="1463675"/>
          </a:xfr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  <a:t>БЮДЖЕТ КРАСНОВСКОГО СЕЛЬСКОГО ПОСЕЛЕНИЯ ТАРАСОВСКОГО РАЙОНА </a:t>
            </a:r>
            <a:b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  <a:t>на 2020 год и на плановый период 2021 и 2022 годов направлен  </a:t>
            </a:r>
            <a:b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  <a:t>на решение следующих ключевых задач: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81088" y="1600200"/>
          <a:ext cx="8063344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3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9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222375" y="5046663"/>
            <a:ext cx="6591300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Выполнение принятых обязательств</a:t>
            </a:r>
          </a:p>
        </p:txBody>
      </p:sp>
      <p:sp>
        <p:nvSpPr>
          <p:cNvPr id="7" name="Овал 6"/>
          <p:cNvSpPr/>
          <p:nvPr/>
        </p:nvSpPr>
        <p:spPr>
          <a:xfrm>
            <a:off x="3360738" y="1890713"/>
            <a:ext cx="46037" cy="44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33463" y="1817688"/>
            <a:ext cx="7185025" cy="100806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Обеспечение устойчивости и сбалансированности бюджета Красновского сельского поселения Тарасовского района</a:t>
            </a:r>
          </a:p>
        </p:txBody>
      </p:sp>
      <p:sp>
        <p:nvSpPr>
          <p:cNvPr id="9" name="Овал 8"/>
          <p:cNvSpPr/>
          <p:nvPr/>
        </p:nvSpPr>
        <p:spPr>
          <a:xfrm>
            <a:off x="1081088" y="3503613"/>
            <a:ext cx="7137400" cy="93821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Наращивание темпов роста собственных (налоговых и неналоговых) доходов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0" y="495300"/>
            <a:ext cx="7235825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Основная идеология бюджетного прогноза Красновского сельского поселения на период 2017-2028 годы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287463" y="3859213"/>
            <a:ext cx="3295650" cy="174625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Сбалансированный бюджет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427538" y="1685925"/>
            <a:ext cx="4332287" cy="18764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Оптимальный уровень долговой нагрузки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31" name="Group 31"/>
          <p:cNvGraphicFramePr>
            <a:graphicFrameLocks noGrp="1"/>
          </p:cNvGraphicFramePr>
          <p:nvPr/>
        </p:nvGraphicFramePr>
        <p:xfrm>
          <a:off x="1365250" y="2035175"/>
          <a:ext cx="7180263" cy="4822827"/>
        </p:xfrm>
        <a:graphic>
          <a:graphicData uri="http://schemas.openxmlformats.org/drawingml/2006/table">
            <a:tbl>
              <a:tblPr/>
              <a:tblGrid>
                <a:gridCol w="181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1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Плановые бюджетные назначения на 20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Плановые бюджетные назначения на 202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Плановые бюджетные назначения на 2022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Доходы,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всего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II.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Расходы,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III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.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Дефицит,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Профицит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1497013" y="79375"/>
            <a:ext cx="7646987" cy="1890713"/>
          </a:xfrm>
          <a:prstGeom prst="ellipse">
            <a:avLst/>
          </a:prstGeom>
          <a:solidFill>
            <a:srgbClr val="433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 Красновского сельского поселения Тарасовского района на 2020-2022 год</a:t>
            </a:r>
          </a:p>
        </p:txBody>
      </p:sp>
      <p:sp>
        <p:nvSpPr>
          <p:cNvPr id="25629" name="TextBox 4"/>
          <p:cNvSpPr txBox="1">
            <a:spLocks noChangeArrowheads="1"/>
          </p:cNvSpPr>
          <p:nvPr/>
        </p:nvSpPr>
        <p:spPr bwMode="auto">
          <a:xfrm>
            <a:off x="6946900" y="1757363"/>
            <a:ext cx="9540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5" name="Диаграмма 2"/>
          <p:cNvGraphicFramePr>
            <a:graphicFrameLocks/>
          </p:cNvGraphicFramePr>
          <p:nvPr/>
        </p:nvGraphicFramePr>
        <p:xfrm>
          <a:off x="1144588" y="0"/>
          <a:ext cx="7999412" cy="626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Диаграмма" r:id="rId3" imgW="7972433" imgH="6238890" progId="Excel.Chart.8">
                  <p:embed/>
                </p:oleObj>
              </mc:Choice>
              <mc:Fallback>
                <p:oleObj name="Диаграмма" r:id="rId3" imgW="7972433" imgH="6238890" progId="Excel.Char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0"/>
                        <a:ext cx="7999412" cy="626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6686550" y="676275"/>
            <a:ext cx="8937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993775" y="0"/>
            <a:ext cx="81502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</a:rPr>
              <a:t>Безвозмездные поступления от других бюджетов бюджетной системы Российской Федерации в бюджет Красновского сельского поселения Тарасовского района</a:t>
            </a:r>
          </a:p>
          <a:p>
            <a:endParaRPr lang="ru-RU">
              <a:latin typeface="Century Gothic" pitchFamily="34" charset="0"/>
            </a:endParaRPr>
          </a:p>
        </p:txBody>
      </p:sp>
      <p:graphicFrame>
        <p:nvGraphicFramePr>
          <p:cNvPr id="27690" name="Group 42"/>
          <p:cNvGraphicFramePr>
            <a:graphicFrameLocks noGrp="1"/>
          </p:cNvGraphicFramePr>
          <p:nvPr/>
        </p:nvGraphicFramePr>
        <p:xfrm>
          <a:off x="1535113" y="1100138"/>
          <a:ext cx="7178675" cy="5413694"/>
        </p:xfrm>
        <a:graphic>
          <a:graphicData uri="http://schemas.openxmlformats.org/drawingml/2006/table">
            <a:tbl>
              <a:tblPr/>
              <a:tblGrid>
                <a:gridCol w="307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5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AC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(проект)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AC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(проект)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AC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(проект)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AC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</a:rPr>
                        <a:t>2 073.5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</a:rPr>
                        <a:t>588.7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из них: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Дотация на поддержку мер по обеспечению сбалансированности бюджета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1 865,3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Субвенция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3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Прочие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374,1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3" name="Диаграмма 1"/>
          <p:cNvGraphicFramePr>
            <a:graphicFrameLocks/>
          </p:cNvGraphicFramePr>
          <p:nvPr/>
        </p:nvGraphicFramePr>
        <p:xfrm>
          <a:off x="271463" y="1412875"/>
          <a:ext cx="8699500" cy="538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Диаграмма" r:id="rId3" imgW="8601033" imgH="5295780" progId="Excel.Chart.8">
                  <p:embed/>
                </p:oleObj>
              </mc:Choice>
              <mc:Fallback>
                <p:oleObj name="Диаграмма" r:id="rId3" imgW="8601033" imgH="5295780" progId="Excel.Chart.8">
                  <p:embed/>
                  <p:pic>
                    <p:nvPicPr>
                      <p:cNvPr id="0" name="Диаграмма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1412875"/>
                        <a:ext cx="8699500" cy="538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 flipV="1">
            <a:off x="1963738" y="373063"/>
            <a:ext cx="660400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 dirty="0">
              <a:solidFill>
                <a:sysClr val="windowText" lastClr="000000"/>
              </a:solidFill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47875" y="280988"/>
            <a:ext cx="6638925" cy="915987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Динамика расходов бюджета Красновского сельского поселения Тарасовского района </a:t>
            </a:r>
            <a:br>
              <a:rPr lang="ru-RU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r>
              <a:rPr lang="ru-RU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в 2020-2022 годах</a:t>
            </a:r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1354138" y="0"/>
            <a:ext cx="7789862" cy="165735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>«бюджет развития» Красновского сельского поселения Тарасовского района на 2020 год </a:t>
            </a:r>
            <a:br>
              <a:rPr lang="ru-RU" sz="2000" smtClean="0"/>
            </a:br>
            <a:r>
              <a:rPr lang="ru-RU" sz="2000" smtClean="0"/>
              <a:t>13 425,0 тыс. рублей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2043113" y="1817688"/>
            <a:ext cx="7100887" cy="4775200"/>
          </a:xfrm>
        </p:spPr>
        <p:txBody>
          <a:bodyPr/>
          <a:lstStyle/>
          <a:p>
            <a:pPr algn="ctr"/>
            <a:endParaRPr lang="ru-RU" smtClean="0">
              <a:solidFill>
                <a:schemeClr val="tx1"/>
              </a:solidFill>
            </a:endParaRPr>
          </a:p>
          <a:p>
            <a:pPr algn="ctr"/>
            <a:r>
              <a:rPr lang="ru-RU" smtClean="0">
                <a:solidFill>
                  <a:srgbClr val="000000"/>
                </a:solidFill>
              </a:rPr>
              <a:t>Физическая культура и спорт</a:t>
            </a:r>
          </a:p>
          <a:p>
            <a:pPr algn="ctr"/>
            <a:r>
              <a:rPr lang="ru-RU" smtClean="0">
                <a:solidFill>
                  <a:srgbClr val="000000"/>
                </a:solidFill>
              </a:rPr>
              <a:t>177.0</a:t>
            </a:r>
          </a:p>
          <a:p>
            <a:pPr>
              <a:buFont typeface="Wingdings 3" pitchFamily="18" charset="2"/>
              <a:buNone/>
            </a:pPr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252538" y="1817688"/>
            <a:ext cx="2393950" cy="154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Общегосударственные вопросы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7 165.3</a:t>
            </a:r>
          </a:p>
          <a:p>
            <a:pPr algn="ctr"/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9675" y="1797050"/>
            <a:ext cx="2524125" cy="15446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Национальная оборона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208</a:t>
            </a:r>
            <a:r>
              <a:rPr lang="en-US">
                <a:solidFill>
                  <a:schemeClr val="tx1"/>
                </a:solidFill>
                <a:cs typeface="Arial" charset="0"/>
              </a:rPr>
              <a:t>.</a:t>
            </a:r>
            <a:r>
              <a:rPr lang="ru-RU">
                <a:solidFill>
                  <a:schemeClr val="tx1"/>
                </a:solidFill>
                <a:cs typeface="Arial" charset="0"/>
              </a:rPr>
              <a:t>0</a:t>
            </a:r>
          </a:p>
          <a:p>
            <a:pPr algn="ctr"/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7950" y="1804988"/>
            <a:ext cx="2686050" cy="15557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Национальная безопасность и правоохранительная деятельность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84.0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2538" y="3768725"/>
            <a:ext cx="2220912" cy="11715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000000"/>
                </a:solidFill>
                <a:cs typeface="Arial" charset="0"/>
              </a:rPr>
              <a:t>Национальная экономика</a:t>
            </a:r>
          </a:p>
          <a:p>
            <a:pPr algn="ctr"/>
            <a:r>
              <a:rPr lang="ru-RU">
                <a:solidFill>
                  <a:srgbClr val="000000"/>
                </a:solidFill>
                <a:cs typeface="Arial" charset="0"/>
              </a:rPr>
              <a:t>10.0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46488" y="3768725"/>
            <a:ext cx="2287587" cy="11477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Жилищно-коммунальное хозяйство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1 284.5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40438" y="3729038"/>
            <a:ext cx="3103562" cy="12112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Образование 55,0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Культура 4 439.1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79550" y="5324475"/>
            <a:ext cx="3454400" cy="12557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Физическая культура и спорт 177.0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18163" y="5284788"/>
            <a:ext cx="3390900" cy="10779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Межбюджетные  трансферты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2,1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1808</TotalTime>
  <Words>430</Words>
  <Application>Microsoft Office PowerPoint</Application>
  <PresentationFormat>Экран (4:3)</PresentationFormat>
  <Paragraphs>111</Paragraphs>
  <Slides>13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Диаграмма</vt:lpstr>
      <vt:lpstr> ПРОЕКТ Бюджета                   КРАСНОВСКОГО СЕЛЬСКОГО ПОСЕЛЕНИЯ Тарасовского района  на 2020 год  и на плановый период 2021 и 2022 годов</vt:lpstr>
      <vt:lpstr>Презентация PowerPoint</vt:lpstr>
      <vt:lpstr>БЮДЖЕТ КРАСНОВСКОГО СЕЛЬСКОГО ПОСЕЛЕНИЯ ТАРАСОВСКОГО РАЙОНА  на 2020 год и на плановый период 2021 и 2022 годов направлен   на решение следующих ключевых задач: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«бюджет развития» Красновского сельского поселения Тарасовского района на 2020 год  13 425,0 тыс. рублей</vt:lpstr>
      <vt:lpstr>Презентация PowerPoint</vt:lpstr>
      <vt:lpstr>Презентация PowerPoint</vt:lpstr>
      <vt:lpstr>Численность населения в Красновском сельском поселении Тарасовского района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233</cp:revision>
  <cp:lastPrinted>2018-01-10T10:21:39Z</cp:lastPrinted>
  <dcterms:created xsi:type="dcterms:W3CDTF">2014-05-06T10:06:48Z</dcterms:created>
  <dcterms:modified xsi:type="dcterms:W3CDTF">2020-02-12T07:54:22Z</dcterms:modified>
</cp:coreProperties>
</file>