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7" r:id="rId4"/>
    <p:sldId id="272" r:id="rId5"/>
    <p:sldId id="286" r:id="rId6"/>
    <p:sldId id="275" r:id="rId7"/>
    <p:sldId id="282" r:id="rId8"/>
    <p:sldId id="283" r:id="rId9"/>
    <p:sldId id="284" r:id="rId10"/>
    <p:sldId id="260" r:id="rId11"/>
    <p:sldId id="271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2015 год -13299.7</c:v>
                </c:pt>
                <c:pt idx="1">
                  <c:v>2016 год -12037.3</c:v>
                </c:pt>
                <c:pt idx="2">
                  <c:v>2017 год -9548.4</c:v>
                </c:pt>
                <c:pt idx="3">
                  <c:v>2018 год -9613.7</c:v>
                </c:pt>
                <c:pt idx="4">
                  <c:v>2019 год -9676.9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13299.7</c:v>
                </c:pt>
                <c:pt idx="1">
                  <c:v>12037.3</c:v>
                </c:pt>
                <c:pt idx="2">
                  <c:v>9548.4</c:v>
                </c:pt>
                <c:pt idx="3">
                  <c:v>9613.7000000000007</c:v>
                </c:pt>
                <c:pt idx="4">
                  <c:v>9676.9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209736"/>
        <c:axId val="247210128"/>
      </c:barChart>
      <c:catAx>
        <c:axId val="247209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210128"/>
        <c:crosses val="autoZero"/>
        <c:auto val="1"/>
        <c:lblAlgn val="ctr"/>
        <c:lblOffset val="100"/>
        <c:noMultiLvlLbl val="0"/>
      </c:catAx>
      <c:valAx>
        <c:axId val="24721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7209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58.3</c:v>
                </c:pt>
                <c:pt idx="1">
                  <c:v>56.2</c:v>
                </c:pt>
                <c:pt idx="2">
                  <c:v>62.5</c:v>
                </c:pt>
                <c:pt idx="3">
                  <c:v>62.2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1.6</c:v>
                </c:pt>
                <c:pt idx="1">
                  <c:v>1.6</c:v>
                </c:pt>
                <c:pt idx="2">
                  <c:v>1.8</c:v>
                </c:pt>
                <c:pt idx="3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0.1</c:v>
                </c:pt>
                <c:pt idx="1">
                  <c:v>0.7</c:v>
                </c:pt>
                <c:pt idx="2">
                  <c:v>0.9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11.6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3.3</c:v>
                </c:pt>
                <c:pt idx="1">
                  <c:v>13.1</c:v>
                </c:pt>
                <c:pt idx="2">
                  <c:v>4.0999999999999996</c:v>
                </c:pt>
                <c:pt idx="3">
                  <c:v>4.7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24.8</c:v>
                </c:pt>
                <c:pt idx="1">
                  <c:v>26.7</c:v>
                </c:pt>
                <c:pt idx="2">
                  <c:v>28.8</c:v>
                </c:pt>
                <c:pt idx="3">
                  <c:v>28.6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0.3</c:v>
                </c:pt>
                <c:pt idx="1">
                  <c:v>1.6</c:v>
                </c:pt>
                <c:pt idx="2">
                  <c:v>1.8</c:v>
                </c:pt>
                <c:pt idx="3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7210912"/>
        <c:axId val="247211304"/>
        <c:axId val="0"/>
      </c:bar3DChart>
      <c:catAx>
        <c:axId val="24721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7211304"/>
        <c:crosses val="autoZero"/>
        <c:auto val="1"/>
        <c:lblAlgn val="ctr"/>
        <c:lblOffset val="100"/>
        <c:noMultiLvlLbl val="0"/>
      </c:catAx>
      <c:valAx>
        <c:axId val="2472113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721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 formatCode="#,##0.00">
                  <c:v>10901.1</c:v>
                </c:pt>
                <c:pt idx="1">
                  <c:v>9787.2000000000007</c:v>
                </c:pt>
                <c:pt idx="2">
                  <c:v>9850.4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4721.1000000000004</c:v>
                </c:pt>
                <c:pt idx="1">
                  <c:v>4059.6</c:v>
                </c:pt>
                <c:pt idx="2">
                  <c:v>4122.8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09050672"/>
        <c:axId val="309051064"/>
        <c:axId val="0"/>
      </c:bar3DChart>
      <c:catAx>
        <c:axId val="30905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9051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05106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090506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2017 год и плановый период 2016 и 2017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2017 год и на плановый период 2018 и 2019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2017-2019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2017-2019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2017 год и плановый период 2016 и 2017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2017 год и на плановый период 2018 и 2019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2017-2019 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2017-2019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36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8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4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8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6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3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0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1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37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8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0"/>
            <a:ext cx="7755467" cy="6858000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dirty="0" smtClean="0"/>
              <a:t>Бюджета КРАСНОВСКОГО СЕЛЬСКОГО ПОСЕЛЕНИЯ Тарасовского района на 2017 год </a:t>
            </a:r>
            <a:br>
              <a:rPr lang="ru-RU" dirty="0" smtClean="0"/>
            </a:br>
            <a:r>
              <a:rPr lang="ru-RU" dirty="0" smtClean="0"/>
              <a:t>и на плановый период 2018 и 2019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201</a:t>
            </a:r>
            <a:r>
              <a:rPr lang="en-US" sz="2000" dirty="0" smtClean="0"/>
              <a:t>7</a:t>
            </a:r>
            <a:r>
              <a:rPr lang="ru-RU" sz="2000" dirty="0" smtClean="0"/>
              <a:t> год </a:t>
            </a:r>
            <a:br>
              <a:rPr lang="ru-RU" sz="2000" dirty="0" smtClean="0"/>
            </a:br>
            <a:r>
              <a:rPr lang="ru-RU" sz="2000" dirty="0" smtClean="0"/>
              <a:t>10 901,1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6 126.2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</a:t>
            </a:r>
            <a:r>
              <a:rPr lang="en-US" dirty="0" smtClean="0">
                <a:solidFill>
                  <a:schemeClr val="tx1"/>
                </a:solidFill>
              </a:rPr>
              <a:t>.3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28852"/>
            <a:ext cx="2393243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10.0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2195" y="3683327"/>
            <a:ext cx="2523138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412.1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8844" y="3705102"/>
            <a:ext cx="2449688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2 917.0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711" y="5296395"/>
            <a:ext cx="3939821" cy="12845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9335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2017-2019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противодействие преступности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336018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98082"/>
              </p:ext>
            </p:extLst>
          </p:nvPr>
        </p:nvGraphicFramePr>
        <p:xfrm>
          <a:off x="1761067" y="2084832"/>
          <a:ext cx="5350934" cy="469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0934"/>
              </a:tblGrid>
              <a:tr h="46941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3,0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год - 2 800,0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2018 год –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– 2 800,0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«Культурно-библиотечный 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091999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2017 год и на плановый период 2018 и 2019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511" y="558140"/>
            <a:ext cx="562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КРУПНЕЙШИЕ НАЛОГОПЛАТЕЛЬЩИКИ</a:t>
            </a:r>
          </a:p>
          <a:p>
            <a:r>
              <a:rPr lang="ru-RU" b="1" dirty="0" smtClean="0"/>
              <a:t>          КРАСНОВСКОГО СЕЛЬСКОГО ПОСЕЛЕНИЯ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8841" y="1524000"/>
            <a:ext cx="3847605" cy="3107377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НПС «Тарасовская ОАО «</a:t>
            </a:r>
            <a:r>
              <a:rPr lang="ru-RU" dirty="0" err="1" smtClean="0">
                <a:solidFill>
                  <a:schemeClr val="tx1"/>
                </a:solidFill>
              </a:rPr>
              <a:t>Черноморстранснефть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65019"/>
              </p:ext>
            </p:extLst>
          </p:nvPr>
        </p:nvGraphicFramePr>
        <p:xfrm>
          <a:off x="1365957" y="2034549"/>
          <a:ext cx="7778042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5"/>
                <a:gridCol w="1684417"/>
                <a:gridCol w="1434234"/>
                <a:gridCol w="1555608"/>
                <a:gridCol w="1555608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2016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2018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10 379,3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9 721,9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9 787,2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9 850,4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11 042,7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10 901,1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9 787,2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8 950,4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-663,4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-1 179,2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2017-2019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3912682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842" y="-143847"/>
            <a:ext cx="8173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6737"/>
              </p:ext>
            </p:extLst>
          </p:nvPr>
        </p:nvGraphicFramePr>
        <p:xfrm>
          <a:off x="970842" y="779483"/>
          <a:ext cx="8252180" cy="5147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208109"/>
                <a:gridCol w="1323650"/>
                <a:gridCol w="1323650"/>
                <a:gridCol w="1323650"/>
              </a:tblGrid>
              <a:tr h="13173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 год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(первоначально утвержденный)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2018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4689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252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8550837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2016-2019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1687</TotalTime>
  <Words>440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ПРОЕКТ  Бюджета КРАСНОВСКОГО СЕЛЬСКОГО ПОСЕЛЕНИЯ Тарасовского района на 2017 год  и на плановый период 2018 и 2019 годов</vt:lpstr>
      <vt:lpstr>Презентация PowerPoint</vt:lpstr>
      <vt:lpstr>Проект бюджета КРАСНОВСКОГО СЕЛЬСКОГО ПОСЕЛЕНИЯ ТАРАСОВСКОГО РАЙОНА  на 2017 год и на плановый период 2018 и 2019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2017 год  10 901,1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210</cp:revision>
  <dcterms:created xsi:type="dcterms:W3CDTF">2014-05-06T10:06:48Z</dcterms:created>
  <dcterms:modified xsi:type="dcterms:W3CDTF">2017-02-28T12:10:16Z</dcterms:modified>
</cp:coreProperties>
</file>