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2" r:id="rId3"/>
    <p:sldId id="273" r:id="rId4"/>
    <p:sldId id="274" r:id="rId5"/>
    <p:sldId id="280" r:id="rId6"/>
    <p:sldId id="281" r:id="rId7"/>
    <p:sldId id="282" r:id="rId8"/>
    <p:sldId id="283" r:id="rId9"/>
    <p:sldId id="284" r:id="rId10"/>
    <p:sldId id="275" r:id="rId11"/>
    <p:sldId id="271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4DDAE1"/>
    <a:srgbClr val="76E549"/>
    <a:srgbClr val="C66868"/>
    <a:srgbClr val="F1A83D"/>
    <a:srgbClr val="55D34B"/>
    <a:srgbClr val="4ED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11" autoAdjust="0"/>
    <p:restoredTop sz="94588" autoAdjust="0"/>
  </p:normalViewPr>
  <p:slideViewPr>
    <p:cSldViewPr snapToGrid="0">
      <p:cViewPr varScale="1">
        <p:scale>
          <a:sx n="103" d="100"/>
          <a:sy n="103" d="100"/>
        </p:scale>
        <p:origin x="3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49982064239691"/>
          <c:y val="0.20873777012332564"/>
          <c:w val="0.42657553742100851"/>
          <c:h val="0.5830725327269303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2736,4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с физических лиц</c:v>
                </c:pt>
                <c:pt idx="1">
                  <c:v>Налог на совокупный доход</c:v>
                </c:pt>
                <c:pt idx="2">
                  <c:v>Государственная пошлина</c:v>
                </c:pt>
                <c:pt idx="3">
                  <c:v>Доходы от использованием имущества</c:v>
                </c:pt>
                <c:pt idx="4">
                  <c:v>Налог на имущество</c:v>
                </c:pt>
                <c:pt idx="5">
                  <c:v>Доходы от продажи материальных и нематериальных активов</c:v>
                </c:pt>
                <c:pt idx="6">
                  <c:v>Штрафы, санкции, возмещение
 ущерба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1707.2</c:v>
                </c:pt>
                <c:pt idx="1">
                  <c:v>2181.6999999999998</c:v>
                </c:pt>
                <c:pt idx="2">
                  <c:v>21.7</c:v>
                </c:pt>
                <c:pt idx="3">
                  <c:v>1913.7</c:v>
                </c:pt>
                <c:pt idx="4">
                  <c:v>4965.8999999999996</c:v>
                </c:pt>
                <c:pt idx="5">
                  <c:v>161.30000000000001</c:v>
                </c:pt>
                <c:pt idx="6">
                  <c:v>55.5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94379391100702"/>
          <c:y val="3.0042918454935643E-2"/>
          <c:w val="0.53747072599531587"/>
          <c:h val="0.8433476394849789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финансовая помощь из областного бюджета всего - 1 695.2 тыс. руб.</c:v>
                </c:pt>
              </c:strCache>
            </c:strRef>
          </c:tx>
          <c:spPr>
            <a:solidFill>
              <a:srgbClr val="0000FF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2017</c:v>
                </c:pt>
              </c:numCache>
            </c:numRef>
          </c:cat>
          <c:val>
            <c:numRef>
              <c:f>Sheet1!$B$2:$C$2</c:f>
              <c:numCache>
                <c:formatCode>General</c:formatCode>
                <c:ptCount val="2"/>
                <c:pt idx="0">
                  <c:v>1695.2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собственные доходы - 11 007.0 тыс. руб.</c:v>
                </c:pt>
              </c:strCache>
            </c:strRef>
          </c:tx>
          <c:spPr>
            <a:solidFill>
              <a:srgbClr val="FF0000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2017</c:v>
                </c:pt>
              </c:numCache>
            </c:numRef>
          </c:cat>
          <c:val>
            <c:numRef>
              <c:f>Sheet1!$B$3:$C$3</c:f>
              <c:numCache>
                <c:formatCode>General</c:formatCode>
                <c:ptCount val="2"/>
                <c:pt idx="0">
                  <c:v>11007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456905552"/>
        <c:axId val="456905944"/>
        <c:axId val="0"/>
      </c:bar3DChart>
      <c:catAx>
        <c:axId val="45690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456905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6905944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456905552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6393442622950904"/>
          <c:y val="0.16738197424892695"/>
          <c:w val="0.33606557377049218"/>
          <c:h val="0.59227467811158829"/>
        </c:manualLayout>
      </c:layout>
      <c:overlay val="0"/>
      <c:spPr>
        <a:noFill/>
        <a:ln w="25356">
          <a:noFill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solidFill>
          <a:schemeClr val="tx2">
            <a:lumMod val="20000"/>
            <a:lumOff val="80000"/>
          </a:schemeClr>
        </a:solidFill>
      </c:spPr>
    </c:backWall>
    <c:plotArea>
      <c:layout>
        <c:manualLayout>
          <c:layoutTarget val="inner"/>
          <c:xMode val="edge"/>
          <c:yMode val="edge"/>
          <c:x val="0.12721031398852922"/>
          <c:y val="2.5591680709718571E-2"/>
          <c:w val="0.85581437736950094"/>
          <c:h val="0.565420442014218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*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расходы</c:v>
                </c:pt>
                <c:pt idx="1">
                  <c:v>Национальная 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Культура</c:v>
                </c:pt>
                <c:pt idx="6">
                  <c:v>Физическая культура и спорт</c:v>
                </c:pt>
                <c:pt idx="7">
                  <c:v>Межбюджетные трансферты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 formatCode="0.0">
                  <c:v>45.8</c:v>
                </c:pt>
                <c:pt idx="1">
                  <c:v>1.4</c:v>
                </c:pt>
                <c:pt idx="2">
                  <c:v>1</c:v>
                </c:pt>
                <c:pt idx="3">
                  <c:v>6.1</c:v>
                </c:pt>
                <c:pt idx="4">
                  <c:v>12.4</c:v>
                </c:pt>
                <c:pt idx="5">
                  <c:v>30.8</c:v>
                </c:pt>
                <c:pt idx="6" formatCode="0.0">
                  <c:v>1.5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456906728"/>
        <c:axId val="456907120"/>
        <c:axId val="0"/>
      </c:bar3DChart>
      <c:catAx>
        <c:axId val="4569067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456907120"/>
        <c:crosses val="autoZero"/>
        <c:auto val="1"/>
        <c:lblAlgn val="ctr"/>
        <c:lblOffset val="100"/>
        <c:noMultiLvlLbl val="0"/>
      </c:catAx>
      <c:valAx>
        <c:axId val="456907120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one"/>
        <c:crossAx val="4569067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94379391100702"/>
          <c:y val="3.0042918454935643E-2"/>
          <c:w val="0.53747072599531587"/>
          <c:h val="0.8433476394849789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Общий объем расходов бюджета - 12 176,4тыс. рублей</c:v>
                </c:pt>
              </c:strCache>
            </c:strRef>
          </c:tx>
          <c:spPr>
            <a:solidFill>
              <a:srgbClr val="FF00FF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12176.4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муниципальные программы - 5 674,0 тыс. рублей</c:v>
                </c:pt>
              </c:strCache>
            </c:strRef>
          </c:tx>
          <c:spPr>
            <a:solidFill>
              <a:srgbClr val="00FF00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5674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77379032"/>
        <c:axId val="279203896"/>
        <c:axId val="0"/>
      </c:bar3DChart>
      <c:catAx>
        <c:axId val="377379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279203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9203896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377379032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6393442622950904"/>
          <c:y val="0.16738197424892695"/>
          <c:w val="0.33606557377049218"/>
          <c:h val="0.59227467811158829"/>
        </c:manualLayout>
      </c:layout>
      <c:overlay val="0"/>
      <c:spPr>
        <a:noFill/>
        <a:ln w="25356">
          <a:noFill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8DF38-9E36-4C3B-9517-345BD22E9B34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C209-719A-400B-8F0B-222562DAE0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965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E1FF2-68E0-4C80-BC11-2C00D1E75828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97110-6AA5-4FFA-8EE8-74D3B1B4A8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292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6265" y="2173183"/>
            <a:ext cx="8419605" cy="3218213"/>
          </a:xfr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ОТЧЕТ ОБ ИСПОЛНЕНИИ БЮДЖЕТА КРАСНОВСКОГО СЕЛЬСКОГО ПОСЕЛЕНИЯ Тарасовского района </a:t>
            </a:r>
            <a:br>
              <a:rPr lang="ru-RU" dirty="0" smtClean="0"/>
            </a:br>
            <a:r>
              <a:rPr lang="ru-RU" dirty="0" smtClean="0"/>
              <a:t>за 2017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23802" y="83976"/>
            <a:ext cx="5082639" cy="50385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СОЦИАЛЬНАЯ СФЕРА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6612" y="662473"/>
            <a:ext cx="8686799" cy="6092889"/>
          </a:xfrm>
          <a:prstGeom prst="rect">
            <a:avLst/>
          </a:prstGeom>
          <a:solidFill>
            <a:srgbClr val="4DDA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КУЛЬТУРА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 на учреждения культуры было направлено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276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рублей.</a:t>
            </a:r>
          </a:p>
          <a:p>
            <a:pPr algn="ctr"/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 работниками культуры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сельского поселения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было проведено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1370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культурно - досуговых мероприятий различной направленности. Их 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посетило </a:t>
            </a:r>
            <a:r>
              <a:rPr lang="ru-RU" sz="14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90900 </a:t>
            </a:r>
            <a:r>
              <a:rPr lang="ru-RU" sz="1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человек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Муниципальном   учреждении культуры Красновского сельского поселения Тарасовского района «Культурно- досуговый центр» проводятся мероприятия разных направлений и для разных возрастов.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Свои мероприятия Дома культуры часто проводят совместно со школой, детским садом и библиотекой. Направления такой работы различны - эстетическое, экологическое, нравственное, иногда научно-познавательное. Минувший год был объявлен Годом Экологии. Большое внимание в своей работе специалисты уделяют и старшему поколению.</a:t>
            </a:r>
            <a:endParaRPr lang="ru-RU" sz="1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всем направлениям ведется слаженная   работа. Так в 2017 году проведены мероприятия, в которых принимали участие все -от мала до велика, это: народное гуляние «Масленица»,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шоу-программа «Звездный час </a:t>
            </a:r>
            <a:endParaRPr lang="ru-RU" sz="1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Деда Мороза и Снегурочки», посиделки «Мои года – моё богатство»,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Урок доброты «Милая, бабушка, моя», Концертная программа «Одной тебе, тебе одной – любви, и счастья и отрады», Историко-краеведческая акция «Ищу героя односельчанина», Тематический вечер «Не гаснет памяти свеча», Акция «Никто не забыт и ничто не забыто», Праздничная концертная программа «В волшебной стране детства», посвященная Всемирному дню защиты детей»,</a:t>
            </a:r>
            <a:r>
              <a:rPr lang="ru-RU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Развлекательная викторина, посвященная Году экологии «Хорошо, что есть цветы, есть деревья и кусты»,</a:t>
            </a:r>
            <a:r>
              <a:rPr lang="ru-RU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Театрализованное представление «Дорога добра». </a:t>
            </a:r>
            <a:endParaRPr lang="ru-RU" sz="1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Большой популярностью в </a:t>
            </a:r>
            <a:r>
              <a:rPr lang="ru-RU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Нижнемитякинском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СДК пользуется викторина «Что, где, когда». Она стала традиционной, интересна тем, что все вопросы и ответы в ней посвящены семье. Проводятся кинолектории, круглые столы, выставки детских рисунков, акции. Подобные мероприятия стали традиционными. 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RU" sz="1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664869"/>
              </p:ext>
            </p:extLst>
          </p:nvPr>
        </p:nvGraphicFramePr>
        <p:xfrm>
          <a:off x="1559625" y="482600"/>
          <a:ext cx="6096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Перечень муниципальных программ</a:t>
                      </a:r>
                    </a:p>
                    <a:p>
                      <a:pPr algn="ctr"/>
                      <a:r>
                        <a:rPr lang="ru-RU" dirty="0" smtClean="0"/>
                        <a:t>в 2017</a:t>
                      </a:r>
                      <a:r>
                        <a:rPr lang="ru-RU" baseline="0" dirty="0" smtClean="0"/>
                        <a:t> году</a:t>
                      </a:r>
                      <a:endParaRPr lang="ru-RU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273131" y="1395811"/>
            <a:ext cx="2722628" cy="138895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Обеспечение качественными жилищно-коммунальными услугами населения Красновского сельского поселения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90930" y="1395812"/>
            <a:ext cx="2923504" cy="138895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Обеспечение общественного порядка и противодействие </a:t>
            </a:r>
            <a:r>
              <a:rPr lang="ru-RU" sz="1200" dirty="0" smtClean="0"/>
              <a:t>преступности в Красновском сельском поселении</a:t>
            </a:r>
            <a:endParaRPr lang="ru-RU" sz="12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246254" y="1395811"/>
            <a:ext cx="2215166" cy="87831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Развитие культуры и туризма</a:t>
            </a:r>
            <a:endParaRPr lang="ru-RU" sz="12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79549" y="2949262"/>
            <a:ext cx="3567448" cy="97005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Охрана окружающей среды и рациональное природопользование</a:t>
            </a:r>
            <a:endParaRPr lang="ru-RU" sz="12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572000" y="2949261"/>
            <a:ext cx="3451537" cy="97005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/>
          </a:p>
          <a:p>
            <a:pPr algn="ctr"/>
            <a:r>
              <a:rPr lang="ru-RU" sz="1200" dirty="0" smtClean="0"/>
              <a:t>Развитие физической культуры и спорта</a:t>
            </a:r>
          </a:p>
          <a:p>
            <a:pPr algn="ctr"/>
            <a:endParaRPr lang="ru-RU" sz="12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79549" y="4259023"/>
            <a:ext cx="3090930" cy="9826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Информационное общество</a:t>
            </a:r>
            <a:endParaRPr lang="ru-RU" sz="1200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022761" y="4259024"/>
            <a:ext cx="3335628" cy="9826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Развитие транспортной системы</a:t>
            </a:r>
            <a:endParaRPr lang="ru-RU" sz="1200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805048" y="5581404"/>
            <a:ext cx="5343897" cy="87091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/>
          </a:p>
          <a:p>
            <a:pPr algn="ctr"/>
            <a:r>
              <a:rPr lang="ru-RU" sz="1200" dirty="0" err="1" smtClean="0"/>
              <a:t>Энергоэффективность</a:t>
            </a:r>
            <a:r>
              <a:rPr lang="ru-RU" sz="1200" dirty="0" smtClean="0"/>
              <a:t> и развитие энергетики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latin typeface="Times New Roman" pitchFamily="18" charset="0"/>
              </a:rPr>
              <a:t>Объем муниципальных программ в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latin typeface="Times New Roman" pitchFamily="18" charset="0"/>
              </a:rPr>
              <a:t>общем объеме расходов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8537340"/>
              </p:ext>
            </p:extLst>
          </p:nvPr>
        </p:nvGraphicFramePr>
        <p:xfrm>
          <a:off x="609600" y="1988959"/>
          <a:ext cx="8113713" cy="4424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199"/>
            <a:ext cx="8686800" cy="2084120"/>
          </a:xfrm>
          <a:solidFill>
            <a:srgbClr val="00B0F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основных направлений бюджетной и налоговой политики КРАСНОВСКОГО СЕЛЬСКОГО ПОСЕЛЕНИЯ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в 2017 году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8779" y="2909456"/>
            <a:ext cx="2458192" cy="1187532"/>
          </a:xfrm>
          <a:solidFill>
            <a:srgbClr val="4ED0C1"/>
          </a:solidFill>
          <a:ln>
            <a:solidFill>
              <a:srgbClr val="002060"/>
            </a:solidFill>
          </a:ln>
        </p:spPr>
        <p:txBody>
          <a:bodyPr>
            <a:normAutofit fontScale="55000" lnSpcReduction="20000"/>
          </a:bodyPr>
          <a:lstStyle/>
          <a:p>
            <a:pPr algn="ctr"/>
            <a:r>
              <a:rPr lang="ru-RU" dirty="0" smtClean="0"/>
              <a:t>Направление бюджетной и налоговой политики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6325" y="3004457"/>
            <a:ext cx="3581400" cy="1056904"/>
          </a:xfrm>
          <a:solidFill>
            <a:srgbClr val="FF6699"/>
          </a:solidFill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algn="ctr"/>
            <a:r>
              <a:rPr lang="ru-RU" dirty="0" smtClean="0"/>
              <a:t>Результаты исполнения бюджета Красновского сельского поселения Тарасовского района </a:t>
            </a:r>
          </a:p>
          <a:p>
            <a:pPr algn="ctr"/>
            <a:r>
              <a:rPr lang="ru-RU" dirty="0" smtClean="0"/>
              <a:t>в 2017 году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983180" y="4180115"/>
            <a:ext cx="484632" cy="570016"/>
          </a:xfrm>
          <a:prstGeom prst="downArrow">
            <a:avLst>
              <a:gd name="adj1" fmla="val 50000"/>
              <a:gd name="adj2" fmla="val 401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208816" y="4095009"/>
            <a:ext cx="484632" cy="570016"/>
          </a:xfrm>
          <a:prstGeom prst="downArrow">
            <a:avLst>
              <a:gd name="adj1" fmla="val 50000"/>
              <a:gd name="adj2" fmla="val 401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73777" y="4857008"/>
            <a:ext cx="2446317" cy="1626920"/>
          </a:xfrm>
          <a:prstGeom prst="rect">
            <a:avLst/>
          </a:prstGeom>
          <a:solidFill>
            <a:srgbClr val="55D34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Наращивание налогового потенциала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15740" y="4904509"/>
            <a:ext cx="4595751" cy="1567543"/>
          </a:xfrm>
          <a:prstGeom prst="rect">
            <a:avLst/>
          </a:prstGeom>
          <a:solidFill>
            <a:srgbClr val="76E54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Общая сумма доходов бюджета Красновского сельского поселения Тарасовского района в 2017 году составила 12 702,2 тыс. рублей или 109,4% к плану. Налоговые и неналоговые доходы поступили в сумме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11 007,0 тыс.  или 111,0 % к плану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698171" y="73627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5781304" y="76991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8769" y="2078182"/>
            <a:ext cx="2303813" cy="1365662"/>
          </a:xfrm>
          <a:prstGeom prst="rect">
            <a:avLst/>
          </a:prstGeom>
          <a:solidFill>
            <a:srgbClr val="C668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Программно-целевой метод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28852" y="2123704"/>
            <a:ext cx="5058888" cy="1365662"/>
          </a:xfrm>
          <a:prstGeom prst="rect">
            <a:avLst/>
          </a:prstGeom>
          <a:solidFill>
            <a:srgbClr val="C668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 реализацию 8 муниципальных программ в 2017 году израсходовано 5 674,0 тыс. рублей или 46,6% всех расходов бюджета, что 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1 098,3 тыс. рублей ниже уровня прошлого года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1626919" y="355072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852556" y="360811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07521" y="4809506"/>
            <a:ext cx="2054431" cy="184067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Долговая политика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13860" y="4797631"/>
            <a:ext cx="4690753" cy="185057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 2017 году была продолжена взвешенная долговая политика, которая направлена на отсутствие муниципального  долга. Просроченная кредиторская задолженность бюджета Красновского сельского поселения Тарасовского района на 01.01.2018 года отсутствует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698171" y="73627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5983184" y="781792"/>
            <a:ext cx="484632" cy="8807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8769" y="2078182"/>
            <a:ext cx="2303813" cy="136566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межбюджетные отношения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86348" y="1840675"/>
            <a:ext cx="5284520" cy="385948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В 2017 году от бюджетов других уровней поступило 1695,2 тыс. рублей: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субвенции – 173,5 тыс. рублей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иные межбюджетные трансферты – 1 519,7 тыс. рублей</a:t>
            </a:r>
          </a:p>
          <a:p>
            <a:pPr>
              <a:buFontTx/>
              <a:buChar char="-"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Доходы бюджета КРАСНОВСКОГО СЕЛЬСКОГО ПОСЕЛЕНИЯ Тарасовского района за 2017 год поступили в сумме 12 702,2 тыс. рублей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4384" y="1603169"/>
            <a:ext cx="2949961" cy="133003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 на прибыль, доходы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1 707,2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07496" y="1603169"/>
            <a:ext cx="2781429" cy="131816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 на совокупный доход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2 181,7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46304" y="3230861"/>
            <a:ext cx="2141138" cy="13579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black"/>
                </a:solidFill>
              </a:rPr>
              <a:t>Доходы от использования имущества</a:t>
            </a:r>
          </a:p>
          <a:p>
            <a:pPr lvl="0" algn="ctr"/>
            <a:r>
              <a:rPr lang="ru-RU" dirty="0">
                <a:solidFill>
                  <a:prstClr val="black"/>
                </a:solidFill>
              </a:rPr>
              <a:t>1 913,7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0937" y="3206336"/>
            <a:ext cx="2843408" cy="13824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lvl="0" algn="ctr"/>
            <a:r>
              <a:rPr lang="ru-RU" dirty="0">
                <a:solidFill>
                  <a:prstClr val="black"/>
                </a:solidFill>
              </a:rPr>
              <a:t>Государственная пошлина</a:t>
            </a:r>
          </a:p>
          <a:p>
            <a:pPr lvl="0" algn="ctr"/>
            <a:r>
              <a:rPr lang="ru-RU" dirty="0">
                <a:solidFill>
                  <a:prstClr val="black"/>
                </a:solidFill>
              </a:rPr>
              <a:t>21,7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6893" y="4847572"/>
            <a:ext cx="3556903" cy="114946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Штрафы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55,5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97885" y="4847572"/>
            <a:ext cx="3469220" cy="106633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Безвозмездные поступления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1 695,2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74736" y="1603168"/>
            <a:ext cx="2516864" cy="134789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black"/>
                </a:solidFill>
              </a:rPr>
              <a:t>Налоги на имущество</a:t>
            </a:r>
          </a:p>
          <a:p>
            <a:pPr lvl="0" algn="ctr"/>
            <a:r>
              <a:rPr lang="ru-RU" dirty="0">
                <a:solidFill>
                  <a:prstClr val="black"/>
                </a:solidFill>
              </a:rPr>
              <a:t>4 965,9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250488" y="3230860"/>
            <a:ext cx="2697907" cy="13579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Доходы от продажи материальных и нематериальных активов</a:t>
            </a:r>
          </a:p>
          <a:p>
            <a:pPr algn="ctr"/>
            <a:r>
              <a:rPr lang="ru-RU" dirty="0" smtClean="0"/>
              <a:t>161,3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1198605"/>
            <a:ext cx="9144000" cy="1198605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Поступление собственных доходов в бюджет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КРАСНОВСКОГО СЕЛЬСКОГО ПОСЕЛЕНИЯ Тарасовского района  за 2017 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51709653"/>
              </p:ext>
            </p:extLst>
          </p:nvPr>
        </p:nvGraphicFramePr>
        <p:xfrm>
          <a:off x="0" y="1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>
              <a:defRPr/>
            </a:pPr>
            <a:r>
              <a:rPr lang="ru-RU" b="1" dirty="0" smtClean="0">
                <a:latin typeface="Times New Roman" pitchFamily="18" charset="0"/>
              </a:rPr>
              <a:t>Поступления в бюджет </a:t>
            </a:r>
            <a:r>
              <a:rPr lang="en-US" b="1" dirty="0" smtClean="0">
                <a:latin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</a:rPr>
              <a:t>КРАСНОВСКОГО СЕЛЬСКОГО ПОСЕЛЕНИЯ Тарасовского района</a:t>
            </a:r>
            <a:endParaRPr lang="ru-RU" b="1" cap="none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8579337"/>
              </p:ext>
            </p:extLst>
          </p:nvPr>
        </p:nvGraphicFramePr>
        <p:xfrm>
          <a:off x="584200" y="2001838"/>
          <a:ext cx="8113713" cy="4424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РАСХОДЫ </a:t>
            </a:r>
            <a:r>
              <a:rPr lang="ru-RU" sz="2000" dirty="0" err="1" smtClean="0"/>
              <a:t>бюджетА</a:t>
            </a:r>
            <a:r>
              <a:rPr lang="ru-RU" sz="2000" dirty="0" smtClean="0"/>
              <a:t> КРАСНОВСКОГО СЕЛЬСКОГО ПОСЕЛЕНИЯ Тарасовского района в 2017 году 12 176,4 тыс. рублей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29392" y="1733797"/>
            <a:ext cx="2493818" cy="13419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Общегосударственные вопросы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5 578,3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77590" y="1745673"/>
            <a:ext cx="2068851" cy="133003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Национальная оборона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173,3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00821" y="1745673"/>
            <a:ext cx="3344599" cy="13300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Национальная безопасность и правоохранительная деятельность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119,8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507" y="3252845"/>
            <a:ext cx="2572704" cy="12004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black"/>
                </a:solidFill>
              </a:rPr>
              <a:t>Национальная экономика</a:t>
            </a:r>
          </a:p>
          <a:p>
            <a:pPr lvl="0" algn="ctr"/>
            <a:r>
              <a:rPr lang="ru-RU" dirty="0">
                <a:solidFill>
                  <a:prstClr val="black"/>
                </a:solidFill>
              </a:rPr>
              <a:t>744,6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192729" y="3235033"/>
            <a:ext cx="2508658" cy="120040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Культура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3 746,5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833257" y="4660076"/>
            <a:ext cx="3550889" cy="15403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Физическая культура и спорт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182,9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23511" y="4594760"/>
            <a:ext cx="3378034" cy="13552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Межбюджетные трансферты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123,7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idx="1"/>
          </p:nvPr>
        </p:nvSpPr>
        <p:spPr>
          <a:xfrm>
            <a:off x="3277590" y="3235033"/>
            <a:ext cx="2680431" cy="12004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1"/>
                </a:solidFill>
              </a:rPr>
              <a:t>Жилищно-коммунальное хозяйство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tx1"/>
                </a:solidFill>
              </a:rPr>
              <a:t>1 507,3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254" y="274638"/>
            <a:ext cx="6996545" cy="667471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000" dirty="0" smtClean="0"/>
              <a:t>Доля расходов бюджета КРАСНОВСКОГО СЕЛЬСКОГО ПОСЕЛЕНИЯ Тарасовского района за 2017 год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5515488"/>
              </p:ext>
            </p:extLst>
          </p:nvPr>
        </p:nvGraphicFramePr>
        <p:xfrm>
          <a:off x="0" y="1066800"/>
          <a:ext cx="8742217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1358</TotalTime>
  <Words>364</Words>
  <Application>Microsoft Office PowerPoint</Application>
  <PresentationFormat>Экран (4:3)</PresentationFormat>
  <Paragraphs>84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Calibri</vt:lpstr>
      <vt:lpstr>Franklin Gothic Book</vt:lpstr>
      <vt:lpstr>Franklin Gothic Medium</vt:lpstr>
      <vt:lpstr>Times New Roman</vt:lpstr>
      <vt:lpstr>Wingdings 2</vt:lpstr>
      <vt:lpstr>Трек</vt:lpstr>
      <vt:lpstr> ОТЧЕТ ОБ ИСПОЛНЕНИИ БЮДЖЕТА КРАСНОВСКОГО СЕЛЬСКОГО ПОСЕЛЕНИЯ Тарасовского района  за 2017 год</vt:lpstr>
      <vt:lpstr>Реализация основных направлений бюджетной и налоговой политики КРАСНОВСКОГО СЕЛЬСКОГО ПОСЕЛЕНИЯ  в 2017 году</vt:lpstr>
      <vt:lpstr>Презентация PowerPoint</vt:lpstr>
      <vt:lpstr>Презентация PowerPoint</vt:lpstr>
      <vt:lpstr>Доходы бюджета КРАСНОВСКОГО СЕЛЬСКОГО ПОСЕЛЕНИЯ Тарасовского района за 2017 год поступили в сумме 12 702,2 тыс. рублей</vt:lpstr>
      <vt:lpstr>Поступление собственных доходов в бюджет  КРАСНОВСКОГО СЕЛЬСКОГО ПОСЕЛЕНИЯ Тарасовского района  за 2017 год</vt:lpstr>
      <vt:lpstr>Поступления в бюджет  КРАСНОВСКОГО СЕЛЬСКОГО ПОСЕЛЕНИЯ Тарасовского района</vt:lpstr>
      <vt:lpstr>РАСХОДЫ бюджетА КРАСНОВСКОГО СЕЛЬСКОГО ПОСЕЛЕНИЯ Тарасовского района в 2017 году 12 176,4 тыс. рублей</vt:lpstr>
      <vt:lpstr>Доля расходов бюджета КРАСНОВСКОГО СЕЛЬСКОГО ПОСЕЛЕНИЯ Тарасовского района за 2017 год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Тарасовского района за 2013 год</dc:title>
  <dc:creator>Ольга В. Димитрова</dc:creator>
  <cp:lastModifiedBy>Finans</cp:lastModifiedBy>
  <cp:revision>217</cp:revision>
  <dcterms:created xsi:type="dcterms:W3CDTF">2014-05-06T10:06:48Z</dcterms:created>
  <dcterms:modified xsi:type="dcterms:W3CDTF">2019-02-15T11:04:47Z</dcterms:modified>
</cp:coreProperties>
</file>