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1" autoAdjust="0"/>
    <p:restoredTop sz="94588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9982064239691"/>
          <c:y val="0.20873777012332564"/>
          <c:w val="0.42657553742100851"/>
          <c:h val="0.583072532726930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2736,4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с физических лиц</c:v>
                </c:pt>
                <c:pt idx="1">
                  <c:v>Налог на совокупный доход</c:v>
                </c:pt>
                <c:pt idx="2">
                  <c:v>Государственная пошлина</c:v>
                </c:pt>
                <c:pt idx="3">
                  <c:v>Доходы от использованием имущества</c:v>
                </c:pt>
                <c:pt idx="4">
                  <c:v>Налог на имущество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Штрафы, санкции, возмещение
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1707.2</c:v>
                </c:pt>
                <c:pt idx="1">
                  <c:v>2181.6999999999998</c:v>
                </c:pt>
                <c:pt idx="2">
                  <c:v>21.7</c:v>
                </c:pt>
                <c:pt idx="3">
                  <c:v>1913.7</c:v>
                </c:pt>
                <c:pt idx="4">
                  <c:v>4965.8999999999996</c:v>
                </c:pt>
                <c:pt idx="5">
                  <c:v>161.30000000000001</c:v>
                </c:pt>
                <c:pt idx="6">
                  <c:v>55.5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финансовая помощь из областного бюджета всего - 1 695.2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2017</c:v>
                </c:pt>
              </c:numCache>
            </c:num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1695.2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собственные доходы - 11 007.0 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Sheet1!$B$1:$C$1</c:f>
              <c:numCache>
                <c:formatCode>General</c:formatCode>
                <c:ptCount val="2"/>
                <c:pt idx="0">
                  <c:v>2017</c:v>
                </c:pt>
              </c:numCache>
            </c:num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56905552"/>
        <c:axId val="456905944"/>
        <c:axId val="0"/>
      </c:bar3DChart>
      <c:catAx>
        <c:axId val="45690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56905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5690594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5690555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094"/>
          <c:h val="0.565420442014218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45.8</c:v>
                </c:pt>
                <c:pt idx="1">
                  <c:v>1.4</c:v>
                </c:pt>
                <c:pt idx="2">
                  <c:v>1</c:v>
                </c:pt>
                <c:pt idx="3">
                  <c:v>6.1</c:v>
                </c:pt>
                <c:pt idx="4">
                  <c:v>12.4</c:v>
                </c:pt>
                <c:pt idx="5">
                  <c:v>30.8</c:v>
                </c:pt>
                <c:pt idx="6" formatCode="0.0">
                  <c:v>1.5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56906728"/>
        <c:axId val="456907120"/>
        <c:axId val="0"/>
      </c:bar3DChart>
      <c:catAx>
        <c:axId val="456906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456907120"/>
        <c:crosses val="autoZero"/>
        <c:auto val="1"/>
        <c:lblAlgn val="ctr"/>
        <c:lblOffset val="100"/>
        <c:noMultiLvlLbl val="0"/>
      </c:catAx>
      <c:valAx>
        <c:axId val="45690712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one"/>
        <c:crossAx val="456906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"/>
          <c:y val="3.0042918454935643E-2"/>
          <c:w val="0.53747072599531587"/>
          <c:h val="0.843347639484978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 - 12 176,4тыс. рублей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12176.4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 - 5 674,0 тыс. рублей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1"/>
                <c:pt idx="0">
                  <c:v>2017 г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5674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7379032"/>
        <c:axId val="279203896"/>
        <c:axId val="0"/>
      </c:bar3DChart>
      <c:catAx>
        <c:axId val="377379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79203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79203896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377379032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04"/>
          <c:y val="0.16738197424892695"/>
          <c:w val="0.33606557377049218"/>
          <c:h val="0.59227467811158829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6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92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265" y="2173183"/>
            <a:ext cx="8419605" cy="3218213"/>
          </a:xfr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ОТЧЕТ 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2017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3802" y="83976"/>
            <a:ext cx="5082639" cy="50385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СОЦИАЛЬНАЯ СФЕРА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612" y="662473"/>
            <a:ext cx="8686799" cy="6092889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учреждения культуры было направлено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276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работниками культуры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 проведено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1370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культурно - досуговых мероприятий различной направленности. Их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посетило </a:t>
            </a:r>
            <a:r>
              <a:rPr lang="ru-RU" sz="140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90900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Муниципальном   учреждении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иногда научно-познавательное. Минувший год был объявлен Годом Экологии. Большое внимание в своей работе специалисты уделяют и старшему поколению.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всем направлениям ведется слаженная   работа. Так в 2017 году проведены мероприятия, в которых принимали участие все -от мала до велика, это: народное гуляние «Масленица»,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шоу-программа «Звездный час 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Деда Мороза и Снегурочки», посиделки «Мои года – моё богатство»,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Урок доброты «Милая, бабушка, моя», Концертная программа «Одной тебе, тебе одной – любви, и счастья и отрады», Историко-краеведческая акция «Ищу героя односельчанина», Тематический вечер «Не гаснет памяти свеча», Акция «Никто не забыт и ничто не забыто», Праздничная концертная программа «В волшебной стране детства», посвященная Всемирному дню защиты детей»,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Развлекательная викторина, посвященная Году экологии «Хорошо, что есть цветы, есть деревья и кусты»,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Театрализованное представление «Дорога добра». 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Большой популярностью в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Нижнемитякинском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СДК пользуется викторина «Что, где, когда». Она стала традиционной, интересна тем, что все вопросы и ответы в ней посвящены семье. Проводятся кинолектории, круглые столы, выставки детских рисунков, акции. Подобные мероприятия стали традиционными. 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64869"/>
              </p:ext>
            </p:extLst>
          </p:nvPr>
        </p:nvGraphicFramePr>
        <p:xfrm>
          <a:off x="1559625" y="482600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в 2017</a:t>
                      </a:r>
                      <a:r>
                        <a:rPr lang="ru-RU" baseline="0" dirty="0" smtClean="0"/>
                        <a:t> году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131" y="1395811"/>
            <a:ext cx="2722628" cy="13889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930" y="1395812"/>
            <a:ext cx="2923504" cy="138895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Обеспечение общественного порядка и противодействие </a:t>
            </a:r>
            <a:r>
              <a:rPr lang="ru-RU" sz="1200" dirty="0" smtClean="0"/>
              <a:t>преступности в Красновском сельском поселении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254" y="1395811"/>
            <a:ext cx="2215166" cy="8783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культуры и туризма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549" y="2949262"/>
            <a:ext cx="3567448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Охрана окружающей среды и рациональное природопользование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261"/>
            <a:ext cx="3451537" cy="97005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Развитие физической культуры и спорта</a:t>
            </a:r>
          </a:p>
          <a:p>
            <a:pPr algn="ctr"/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549" y="4259023"/>
            <a:ext cx="3090930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Информационное общество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761" y="4259024"/>
            <a:ext cx="3335628" cy="9826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Развитие транспортной системы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5048" y="5581404"/>
            <a:ext cx="5343897" cy="8709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err="1" smtClean="0"/>
              <a:t>Энергоэффективность</a:t>
            </a:r>
            <a:r>
              <a:rPr lang="ru-RU" sz="1200" dirty="0" smtClean="0"/>
              <a:t> и развитие энергетики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537340"/>
              </p:ext>
            </p:extLst>
          </p:nvPr>
        </p:nvGraphicFramePr>
        <p:xfrm>
          <a:off x="609600" y="1988959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2017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779" y="2909456"/>
            <a:ext cx="2458192" cy="1187532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325" y="3004457"/>
            <a:ext cx="3581400" cy="1056904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/>
            <a:r>
              <a:rPr lang="ru-RU" dirty="0" smtClean="0"/>
              <a:t>в 2017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3180" y="4180115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816" y="4095009"/>
            <a:ext cx="484632" cy="570016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777" y="4857008"/>
            <a:ext cx="2446317" cy="162692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Наращивание налогового потенциала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5740" y="4904509"/>
            <a:ext cx="4595751" cy="1567543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Общая сумма доходов бюджета Красновского сельского поселения Тарасовского района в 2017 году составила 12 702,2 тыс. рублей или 109,4% к плану. Налоговые и неналоговые доходы поступили в сумме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11 007,0 тыс.  или 111,0 % к плану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304" y="7699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Программно-целевой метод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8852" y="2123704"/>
            <a:ext cx="5058888" cy="1365662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 реализацию 8 муниципальных программ в 2017 году израсходовано 5 674,0 тыс. рублей или 46,6% всех расходов бюджета, что 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1 098,3 тыс. рублей ниже уровня прошлого года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626919" y="35507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2556" y="36081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7521" y="4809506"/>
            <a:ext cx="2054431" cy="18406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Долговая политика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3860" y="4797631"/>
            <a:ext cx="4690753" cy="18505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2017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01.01.2018 года отсутствует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171" y="73627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184" y="781792"/>
            <a:ext cx="484632" cy="8807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отношения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 2017 году от бюджетов других уровней поступило 1695,2 тыс. рублей: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субвенции – 173,5 тыс. рублей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иные межбюджетные трансферты – 1 519,7 тыс. рублей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Доходы бюджета КРАСНОВСКОГО СЕЛЬСКОГО ПОСЕЛЕНИЯ Тарасовского района за 2017 год поступили в сумме 12 702,2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4384" y="1603169"/>
            <a:ext cx="2949961" cy="13300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1 707,2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7496" y="1603169"/>
            <a:ext cx="2781429" cy="1318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совокупный доход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2 181,7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46304" y="3230861"/>
            <a:ext cx="2141138" cy="13579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Доходы от использования имущества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1 913,7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937" y="3206336"/>
            <a:ext cx="2843408" cy="1382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Государственная пошлина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21,7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893" y="4847572"/>
            <a:ext cx="3556903" cy="11494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55,5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97885" y="4847572"/>
            <a:ext cx="3469220" cy="106633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1 695,2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4736" y="1603168"/>
            <a:ext cx="2516864" cy="134789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Налоги на имущество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4 965,9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50488" y="3230860"/>
            <a:ext cx="2697907" cy="1357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продажи материальных и нематериальных активов</a:t>
            </a:r>
          </a:p>
          <a:p>
            <a:pPr algn="ctr"/>
            <a:r>
              <a:rPr lang="ru-RU" dirty="0" smtClean="0"/>
              <a:t>161,3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605"/>
            <a:ext cx="9144000" cy="1198605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2017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51709653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579337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2017 году 12 176,4 тыс. рублей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5 578,3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2068851" cy="133003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173,3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821" y="1745673"/>
            <a:ext cx="3344599" cy="13300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119,8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0507" y="3252845"/>
            <a:ext cx="2572704" cy="12004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744,6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192729" y="3235033"/>
            <a:ext cx="2508658" cy="12004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3 746,5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33257" y="4660076"/>
            <a:ext cx="3550889" cy="15403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Физическая культура и спорт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182,9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3511" y="4594760"/>
            <a:ext cx="3378034" cy="13552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123,7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idx="1"/>
          </p:nvPr>
        </p:nvSpPr>
        <p:spPr>
          <a:xfrm>
            <a:off x="3277590" y="3235033"/>
            <a:ext cx="2680431" cy="12004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1 507,3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КРАСНОВСКОГО СЕЛЬСКОГО ПОСЕЛЕНИЯ Тарасовского района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515488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1358</TotalTime>
  <Words>364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 ОТЧЕТ ОБ ИСПОЛНЕНИИ БЮДЖЕТА КРАСНОВСКОГО СЕЛЬСКОГО ПОСЕЛЕНИЯ Тарасовского района  за 2017 год</vt:lpstr>
      <vt:lpstr>Реализация основных направлений бюджетной и налоговой политики КРАСНОВСКОГО СЕЛЬСКОГО ПОСЕЛЕНИЯ  в 2017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2017 год поступили в сумме 12 702,2 тыс. рублей</vt:lpstr>
      <vt:lpstr>Поступление собственных доходов в бюджет  КРАСНОВСКОГО СЕЛЬСКОГО ПОСЕЛЕНИЯ Тарасовского района  за 2017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2017 году 12 176,4 тыс. рублей</vt:lpstr>
      <vt:lpstr>Доля расходов бюджета КРАСНОВСКОГО СЕЛЬСКОГО ПОСЕЛЕНИЯ Тарасовского района за 2017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217</cp:revision>
  <dcterms:created xsi:type="dcterms:W3CDTF">2014-05-06T10:06:48Z</dcterms:created>
  <dcterms:modified xsi:type="dcterms:W3CDTF">2019-02-15T11:04:47Z</dcterms:modified>
</cp:coreProperties>
</file>