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73" r:id="rId4"/>
    <p:sldId id="274" r:id="rId5"/>
    <p:sldId id="280" r:id="rId6"/>
    <p:sldId id="281" r:id="rId7"/>
    <p:sldId id="282" r:id="rId8"/>
    <p:sldId id="283" r:id="rId9"/>
    <p:sldId id="284" r:id="rId10"/>
    <p:sldId id="275" r:id="rId11"/>
    <p:sldId id="271" r:id="rId12"/>
    <p:sldId id="266" r:id="rId13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4DDAE1"/>
    <a:srgbClr val="76E549"/>
    <a:srgbClr val="C66868"/>
    <a:srgbClr val="F1A83D"/>
    <a:srgbClr val="55D34B"/>
    <a:srgbClr val="4ED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11" autoAdjust="0"/>
    <p:restoredTop sz="94588" autoAdjust="0"/>
  </p:normalViewPr>
  <p:slideViewPr>
    <p:cSldViewPr snapToGrid="0">
      <p:cViewPr varScale="1">
        <p:scale>
          <a:sx n="103" d="100"/>
          <a:sy n="103" d="100"/>
        </p:scale>
        <p:origin x="3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49982064239691"/>
          <c:y val="0.20873777012332564"/>
          <c:w val="0.42657553742100851"/>
          <c:h val="0.5830725327269303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2736,4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с физических лиц</c:v>
                </c:pt>
                <c:pt idx="1">
                  <c:v>Налог на товары</c:v>
                </c:pt>
                <c:pt idx="2">
                  <c:v>Налог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использованием имущества</c:v>
                </c:pt>
                <c:pt idx="5">
                  <c:v>Налог на имущество</c:v>
                </c:pt>
                <c:pt idx="6">
                  <c:v>Штрафы, санкции, возмещение
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2736.4</c:v>
                </c:pt>
                <c:pt idx="1">
                  <c:v>1432.6</c:v>
                </c:pt>
                <c:pt idx="2">
                  <c:v>1824.5</c:v>
                </c:pt>
                <c:pt idx="3">
                  <c:v>18.8</c:v>
                </c:pt>
                <c:pt idx="4">
                  <c:v>1272</c:v>
                </c:pt>
                <c:pt idx="5">
                  <c:v>4677.2</c:v>
                </c:pt>
                <c:pt idx="6">
                  <c:v>75.599999999999994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"/>
          <c:y val="3.0042918454935643E-2"/>
          <c:w val="0.53747072599531587"/>
          <c:h val="0.843347639484978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финансовая помощь из областного бюджета всего - 628.2 тыс. руб.</c:v>
                </c:pt>
              </c:strCache>
            </c:strRef>
          </c:tx>
          <c:spPr>
            <a:solidFill>
              <a:srgbClr val="00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2016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628.20000000000005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собственные доходы - 12 037.3 тыс. руб.</c:v>
                </c:pt>
              </c:strCache>
            </c:strRef>
          </c:tx>
          <c:spPr>
            <a:solidFill>
              <a:srgbClr val="FF00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2016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12037.9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27648344"/>
        <c:axId val="227648736"/>
        <c:axId val="0"/>
      </c:bar3DChart>
      <c:catAx>
        <c:axId val="227648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27648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7648736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27648344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42622950904"/>
          <c:y val="0.16738197424892695"/>
          <c:w val="0.33606557377049218"/>
          <c:h val="0.59227467811158829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solidFill>
          <a:schemeClr val="tx2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0.12721031398852922"/>
          <c:y val="2.5591680709718571E-2"/>
          <c:w val="0.85581437736950094"/>
          <c:h val="0.565420442014218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Национальная  оборона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Физическая культура и спорт</c:v>
                </c:pt>
                <c:pt idx="6">
                  <c:v>Межбюджетные трансферты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0.0">
                  <c:v>49.2</c:v>
                </c:pt>
                <c:pt idx="1">
                  <c:v>1.3</c:v>
                </c:pt>
                <c:pt idx="2">
                  <c:v>22.4</c:v>
                </c:pt>
                <c:pt idx="3">
                  <c:v>2</c:v>
                </c:pt>
                <c:pt idx="4">
                  <c:v>24.3</c:v>
                </c:pt>
                <c:pt idx="5" formatCode="0.0">
                  <c:v>0.8</c:v>
                </c:pt>
                <c:pt idx="6">
                  <c:v>0.01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27649520"/>
        <c:axId val="227649912"/>
        <c:axId val="0"/>
      </c:bar3DChart>
      <c:catAx>
        <c:axId val="227649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27649912"/>
        <c:crosses val="autoZero"/>
        <c:auto val="1"/>
        <c:lblAlgn val="ctr"/>
        <c:lblOffset val="100"/>
        <c:noMultiLvlLbl val="0"/>
      </c:catAx>
      <c:valAx>
        <c:axId val="227649912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one"/>
        <c:crossAx val="227649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"/>
          <c:y val="3.0042918454935643E-2"/>
          <c:w val="0.53747072599531587"/>
          <c:h val="0.843347639484978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Общий объем расходов бюджета - 13 520, тыс. рублей</c:v>
                </c:pt>
              </c:strCache>
            </c:strRef>
          </c:tx>
          <c:spPr>
            <a:solidFill>
              <a:srgbClr val="FF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1"/>
                <c:pt idx="0">
                  <c:v>2016 г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13520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муниципальные программы - 6 772,3 тыс. рублей</c:v>
                </c:pt>
              </c:strCache>
            </c:strRef>
          </c:tx>
          <c:spPr>
            <a:solidFill>
              <a:srgbClr val="00FF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1"/>
                <c:pt idx="0">
                  <c:v>2016 г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6772.3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27650696"/>
        <c:axId val="227651088"/>
        <c:axId val="0"/>
      </c:bar3DChart>
      <c:catAx>
        <c:axId val="227650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27651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7651088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27650696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42622950904"/>
          <c:y val="0.16738197424892695"/>
          <c:w val="0.33606557377049218"/>
          <c:h val="0.59227467811158829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8DF38-9E36-4C3B-9517-345BD22E9B34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209-719A-400B-8F0B-222562DAE0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965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E1FF2-68E0-4C80-BC11-2C00D1E75828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97110-6AA5-4FFA-8EE8-74D3B1B4A8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292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21.07.2017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6265" y="2173183"/>
            <a:ext cx="8419605" cy="3218213"/>
          </a:xfr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ПРОЕКТ ОТЧЕТА ОБ ИСПОЛНЕНИИ БЮДЖЕТА КРАСНОВСКОГО СЕЛЬСКОГО ПОСЕЛЕНИЯ Тарасовского района </a:t>
            </a:r>
            <a:br>
              <a:rPr lang="ru-RU" dirty="0" smtClean="0"/>
            </a:br>
            <a:r>
              <a:rPr lang="ru-RU" dirty="0" smtClean="0"/>
              <a:t>за 2016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314575" y="0"/>
            <a:ext cx="4691866" cy="82867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СОЦИАЛЬНАЯ СФЕРА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67951" y="828676"/>
            <a:ext cx="9311951" cy="7783480"/>
          </a:xfrm>
          <a:prstGeom prst="rect">
            <a:avLst/>
          </a:prstGeom>
          <a:solidFill>
            <a:srgbClr val="4DDA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 на учреждения культуры было направлено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276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2016 год работниками культуры сельского поселения было проведено 1370 культурно-досуговых мероприятий различной направленности, которые посетило 86570 человек. В ходе реализации задач, направленных на стимулирование населения к активному участию в культурной жизни, проведен цикл мероприятий:  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Первая областная военно-патриотическая Акция «Наследники победы» памяти  13 Героев Советского союза – освободителей Ростовской области в период Великой отечественной войны 1941 – 1945 гг., Героев России – защитников Отечества Российской Федерации под девизом – «Ваши подвиги бессмертны»;            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Акция  «Спасибо вам, ветераны!».         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Концертно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развлекательная  программа, посвящённая Международному  Женскому дню «За  милых  Дам».                                                                                                                                            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«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 памяти» шествие к стеле погибших в годы ВОВ жителей хутора Верхний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Митякин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возложением цветов и гирлянд памяти.                                                                                                                  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Митинг-реквием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«Мы замолкаем, глядя в небеса» с возложением цветов и венков у  Памятника 13 Героям Советского Союза  погибшим в годы ВОВ.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Пусть всегда будет мир» игровая программа, посвященная Дню защиты детей.   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Дню защитника Отечества. Вечер отдыха «Да здравствуют, мужчины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!».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Масленица -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блинница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скоморошья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подружница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массовое гуляние.         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Концертная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«Дорогая моя Русь», посвященная  дню независимости России.               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Театрализованное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новогоднее представление «Новогодний маскарад»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Инновационной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формой культурно-массовой работы в 2016 году в муниципальном учреждении культуры Красновского сельского поселения «Культурно- библиотечный досуговый центр» стало проведение фольклорного праздника, посвященного Всемирному Дню Казачества.  В этом празднике принимают участие фольклорные коллективы как коллектив «Культурно-библиотечного досугового центра», так и коллективы других учреждений культуры Тарасовского района,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Белокалитвенского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и других близлежащих районов. Это мероприятие привлекает своей яркостью, душевностью, сближает людей всех возрастов, национальностей и вероисповеданий, ведь услышать как «играют» песни казаки, приходят все жители не только нашего поселения, но и всего Тарасовского района. Мероприятие, посвященное Всемирному Дню казачества стало доброй традицией в нашем учреждении и большим праздником для наших посетителей. Так же в учреждении культуры работают клубные формирования самодеятельного народного творчества разной направленности, которые посещают 691 человек.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По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антинаркотической направленности во всех  СДК и СК  оформлены стенды «Скажи наркотикам: Нет!». Пропаганда здорового образа жизни осуществляется через организацию спортивных соревнований, турниров, бесед таких, как «Мы выбираем жизнь. А ты?" Для занятий спортом МБУК КСП ТР «КБДЦ» располагает теннисными столами, бильярдом, спортивным инвентарем.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2016 году основными формами работы по организации досуга  детей   и подростков являлись: праздники, игровые программы, конкурсы, театрализованные представления. Активно работали кружки художественной самодеятельности. Для участников кружков проводились огоньки с чаепитием и игры на открытом воздухе. Работы участников формирований самодеятельного народного творчества можно увидеть на выставках в наших СДК и СК. Не прекращается работа МБУК  КСП ТР «КБДЦ»   и в летние каникулы. День защиты детей давным-давно стал одним из ожидаемых праздников нашей детворы. Асфальтированные площадки перед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Нижнемитякинским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СДК, Красновским СК, Верхне-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Митякинским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СДК превращаются в нарисованную мелом картинную галерею. Всё лето действуют игровые площадки и любительские объединения для детей. Открылся летний сезон 1 июня в День защиты детей  праздничной театрализованной  программой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Пусть всегда будет мир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прошёл конкурс рисунков на асфальте, отчего площадь ДК превратилась в красивое цветочное поле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В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 учреждении культуры  Красновского сельского поселения «Культурно-библиотечный досуговый центр» проводятся посиделки, концерты, тематические клубные огоньки, уроки мужества всегда востребованы, однако самой популярной формой работы являются встречи ветеранов со школьниками и молодежью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443871"/>
              </p:ext>
            </p:extLst>
          </p:nvPr>
        </p:nvGraphicFramePr>
        <p:xfrm>
          <a:off x="1559625" y="482600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муниципальных программ</a:t>
                      </a:r>
                    </a:p>
                    <a:p>
                      <a:pPr algn="ctr"/>
                      <a:r>
                        <a:rPr lang="ru-RU" dirty="0" smtClean="0"/>
                        <a:t>в 2016</a:t>
                      </a:r>
                      <a:r>
                        <a:rPr lang="ru-RU" baseline="0" dirty="0" smtClean="0"/>
                        <a:t> году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273131" y="1395811"/>
            <a:ext cx="2722628" cy="138895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Обеспечение качественными жилищно-коммунальными услугами населения Красновского сельского поселения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90930" y="1395812"/>
            <a:ext cx="2923504" cy="138895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Обеспечение общественного порядка и противодействие </a:t>
            </a:r>
            <a:r>
              <a:rPr lang="ru-RU" sz="1200" dirty="0" smtClean="0"/>
              <a:t>преступности в Красновском сельском поселении</a:t>
            </a:r>
            <a:endParaRPr lang="ru-RU" sz="12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46254" y="1395811"/>
            <a:ext cx="2215166" cy="8783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Развитие культуры и туризма</a:t>
            </a:r>
            <a:endParaRPr lang="ru-RU" sz="12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549" y="2949262"/>
            <a:ext cx="3567448" cy="9700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Охрана окружающей среды и рациональное природопользование</a:t>
            </a:r>
            <a:endParaRPr lang="ru-RU" sz="1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572000" y="2949261"/>
            <a:ext cx="3451537" cy="9700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Развитие физической культуры и спорта</a:t>
            </a:r>
          </a:p>
          <a:p>
            <a:pPr algn="ctr"/>
            <a:endParaRPr lang="ru-RU" sz="1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9549" y="4259023"/>
            <a:ext cx="3090930" cy="9826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Информационное общество</a:t>
            </a:r>
            <a:endParaRPr lang="ru-RU" sz="12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22761" y="4259024"/>
            <a:ext cx="3335628" cy="9826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Развитие транспортной системы</a:t>
            </a:r>
            <a:endParaRPr lang="ru-RU" sz="12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805048" y="5581404"/>
            <a:ext cx="5343897" cy="8709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err="1" smtClean="0"/>
              <a:t>Энергоэффективность</a:t>
            </a:r>
            <a:r>
              <a:rPr lang="ru-RU" sz="1200" dirty="0" smtClean="0"/>
              <a:t> и развитие энергетики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Объем муниципальных программ в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общем объеме расходов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288924"/>
              </p:ext>
            </p:extLst>
          </p:nvPr>
        </p:nvGraphicFramePr>
        <p:xfrm>
          <a:off x="609600" y="1988959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199"/>
            <a:ext cx="8686800" cy="2084120"/>
          </a:xfrm>
          <a:solidFill>
            <a:srgbClr val="00B0F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основных направлений бюджетной и налоговой политики КРАСНОВСКОГО СЕЛЬСКОГО ПОСЕЛЕНИЯ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в 2016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8779" y="2909456"/>
            <a:ext cx="2458192" cy="1187532"/>
          </a:xfrm>
          <a:solidFill>
            <a:srgbClr val="4ED0C1"/>
          </a:solidFill>
          <a:ln>
            <a:solidFill>
              <a:srgbClr val="002060"/>
            </a:solidFill>
          </a:ln>
        </p:spPr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Направление бюджетной и налоговой политики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6325" y="3004457"/>
            <a:ext cx="3581400" cy="1056904"/>
          </a:xfrm>
          <a:solidFill>
            <a:srgbClr val="FF6699"/>
          </a:solidFill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Результаты исполнения бюджета Красновского сельского поселения Тарасовского района </a:t>
            </a:r>
          </a:p>
          <a:p>
            <a:pPr algn="ctr"/>
            <a:r>
              <a:rPr lang="ru-RU" dirty="0" smtClean="0"/>
              <a:t>в 2016 году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983180" y="4180115"/>
            <a:ext cx="484632" cy="570016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208816" y="4095009"/>
            <a:ext cx="484632" cy="570016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73777" y="4857008"/>
            <a:ext cx="2446317" cy="1626920"/>
          </a:xfrm>
          <a:prstGeom prst="rect">
            <a:avLst/>
          </a:prstGeom>
          <a:solidFill>
            <a:srgbClr val="55D3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Наращивание налогового потенциала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5740" y="4904509"/>
            <a:ext cx="4595751" cy="1567543"/>
          </a:xfrm>
          <a:prstGeom prst="rect">
            <a:avLst/>
          </a:prstGeom>
          <a:solidFill>
            <a:srgbClr val="76E54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Общая сумма доходов бюджета Красновского сельского поселения Тарасовского района в 2016 году составила 12 665,5 тыс. рублей или 114,4% к плану. Налоговые и неналоговые доходы поступили в сумме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12 037,3 тыс.  или 115,2 % к плану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171" y="7362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781304" y="7699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769" y="2078182"/>
            <a:ext cx="2303813" cy="1365662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Программно-целевой метод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28852" y="2123704"/>
            <a:ext cx="5058888" cy="1365662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 реализацию 8 муниципальных программ в 2016 году израсходовано 6 772,3 тыс. рублей или 50,1% всех расходов бюджета, что 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63 303,5 тыс. рублей ниже уровня прошлого года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626919" y="355072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52556" y="360811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07521" y="4809506"/>
            <a:ext cx="2054431" cy="184067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Долговая политика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13860" y="4797631"/>
            <a:ext cx="4690753" cy="185057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2016 году была продолжена взвешенная долговая политика, которая направлена на отсутствие муниципального  долга. Просроченная кредиторская задолженность бюджета Красновского сельского поселения Тарасовского района на 01.01.2017 года отсутствует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171" y="7362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983184" y="781792"/>
            <a:ext cx="484632" cy="880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769" y="2078182"/>
            <a:ext cx="2303813" cy="136566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отношения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86348" y="1840675"/>
            <a:ext cx="5284520" cy="385948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 2016 году от бюджетов других уровней поступило 628,2 тыс. рублей: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субвенции – 175,0тыс. рублей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иные межбюджетные трансферты – 453,2 тыс. рублей</a:t>
            </a:r>
          </a:p>
          <a:p>
            <a:pPr>
              <a:buFontTx/>
              <a:buChar char="-"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Доходы бюджета КРАСНОВСКОГО СЕЛЬСКОГО ПОСЕЛЕНИЯ Тарасовского района за 2016 год поступили в сумме 12 665,5 тыс. рублей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4384" y="1603169"/>
            <a:ext cx="2949961" cy="133003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прибыль, доходы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2 736,4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7496" y="1603169"/>
            <a:ext cx="2781429" cy="131816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совокупный доход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1 824,5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46304" y="3230861"/>
            <a:ext cx="2141138" cy="13579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Государственная пошлина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18,8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0937" y="3206336"/>
            <a:ext cx="2843408" cy="13824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Налоги на имущество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4 677,4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6893" y="4847572"/>
            <a:ext cx="3556903" cy="114946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Штрафы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75,6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97885" y="4847572"/>
            <a:ext cx="3469220" cy="106633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628,2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74736" y="1603168"/>
            <a:ext cx="2516864" cy="134789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Налоги на товары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1 432,6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250488" y="3230860"/>
            <a:ext cx="2697907" cy="1357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 от использования имущества</a:t>
            </a:r>
          </a:p>
          <a:p>
            <a:pPr algn="ctr"/>
            <a:r>
              <a:rPr lang="ru-RU" dirty="0"/>
              <a:t>1</a:t>
            </a:r>
            <a:r>
              <a:rPr lang="ru-RU" dirty="0" smtClean="0"/>
              <a:t> 272,0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1198605"/>
            <a:ext cx="9144000" cy="1198605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КРАСНОВСКОГО СЕЛЬСКОГО ПОСЕЛЕНИЯ Тарасовского района  за 2016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64229044"/>
              </p:ext>
            </p:extLst>
          </p:nvPr>
        </p:nvGraphicFramePr>
        <p:xfrm>
          <a:off x="0" y="1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>
              <a:defRPr/>
            </a:pPr>
            <a:r>
              <a:rPr lang="ru-RU" b="1" dirty="0" smtClean="0">
                <a:latin typeface="Times New Roman" pitchFamily="18" charset="0"/>
              </a:rPr>
              <a:t>Поступления в бюджет </a:t>
            </a:r>
            <a:r>
              <a:rPr lang="en-US" b="1" dirty="0" smtClean="0">
                <a:latin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КРАСНОВСКОГО СЕЛЬСКОГО ПОСЕЛЕНИЯ Тарасовского района</a:t>
            </a:r>
            <a:endParaRPr lang="ru-RU" b="1" cap="none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968128"/>
              </p:ext>
            </p:extLst>
          </p:nvPr>
        </p:nvGraphicFramePr>
        <p:xfrm>
          <a:off x="584200" y="2001838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447314" cy="12954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200" dirty="0" smtClean="0"/>
              <a:t>РАСХОДЫ </a:t>
            </a:r>
            <a:r>
              <a:rPr lang="ru-RU" sz="2200" dirty="0" err="1" smtClean="0"/>
              <a:t>бюджетА</a:t>
            </a:r>
            <a:r>
              <a:rPr lang="ru-RU" sz="2200" dirty="0" smtClean="0"/>
              <a:t> КРАСНОВСКОГО СЕЛЬСКОГО ПОСЕЛЕНИЯ Тарасовского района в 2016 году 13 520,0 тыс. рублей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23564" cy="498070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199" y="1447802"/>
            <a:ext cx="7856377" cy="24275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Общегосударственные вопросы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6 651,1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Функционирование местных администраций – 5 285,7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Обеспечение проведения выборов  - 484,0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Расходы на уплату налогов  - 701,6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Расходы на утилизацию ртутьсодержащих ламп – 23,4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Другие расходы, связанные с общегосударственными вопросами – 156,4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25416" y="4027713"/>
            <a:ext cx="2006082" cy="137827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оборона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174,8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48079" y="4027713"/>
            <a:ext cx="2701803" cy="13782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экономика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3 029,2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4522" y="4027713"/>
            <a:ext cx="2957805" cy="137827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270,5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28392" y="5558385"/>
            <a:ext cx="2621901" cy="102252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Культура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3 286,7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143618" y="5558384"/>
            <a:ext cx="2169958" cy="97735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Физическая культура и спорт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105,7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7199" y="5558385"/>
            <a:ext cx="2274576" cy="97735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трансферты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2,0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254" y="274638"/>
            <a:ext cx="6996545" cy="66747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000" dirty="0" smtClean="0"/>
              <a:t>Доля расходов бюджета КРАСНОВСКОГО СЕЛЬСКОГО ПОСЕЛЕНИЯ Тарасовского района за 2016 год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088252"/>
              </p:ext>
            </p:extLst>
          </p:nvPr>
        </p:nvGraphicFramePr>
        <p:xfrm>
          <a:off x="0" y="1066800"/>
          <a:ext cx="874221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1281</TotalTime>
  <Words>386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Franklin Gothic Book</vt:lpstr>
      <vt:lpstr>Franklin Gothic Medium</vt:lpstr>
      <vt:lpstr>Times New Roman</vt:lpstr>
      <vt:lpstr>Wingdings 2</vt:lpstr>
      <vt:lpstr>Трек</vt:lpstr>
      <vt:lpstr> ПРОЕКТ ОТЧЕТА ОБ ИСПОЛНЕНИИ БЮДЖЕТА КРАСНОВСКОГО СЕЛЬСКОГО ПОСЕЛЕНИЯ Тарасовского района  за 2016 год</vt:lpstr>
      <vt:lpstr>Реализация основных направлений бюджетной и налоговой политики КРАСНОВСКОГО СЕЛЬСКОГО ПОСЕЛЕНИЯ  в 2016 году</vt:lpstr>
      <vt:lpstr>Презентация PowerPoint</vt:lpstr>
      <vt:lpstr>Презентация PowerPoint</vt:lpstr>
      <vt:lpstr>Доходы бюджета КРАСНОВСКОГО СЕЛЬСКОГО ПОСЕЛЕНИЯ Тарасовского района за 2016 год поступили в сумме 12 665,5 тыс. рублей</vt:lpstr>
      <vt:lpstr>Поступление собственных доходов в бюджет  КРАСНОВСКОГО СЕЛЬСКОГО ПОСЕЛЕНИЯ Тарасовского района  за 2016 год</vt:lpstr>
      <vt:lpstr>Поступления в бюджет  КРАСНОВСКОГО СЕЛЬСКОГО ПОСЕЛЕНИЯ Тарасовского района</vt:lpstr>
      <vt:lpstr>РАСХОДЫ бюджетА КРАСНОВСКОГО СЕЛЬСКОГО ПОСЕЛЕНИЯ Тарасовского района в 2016 году 13 520,0 тыс. рублей</vt:lpstr>
      <vt:lpstr>Доля расходов бюджета КРАСНОВСКОГО СЕЛЬСКОГО ПОСЕЛЕНИЯ Тарасовского района за 2016 год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213</cp:revision>
  <cp:lastPrinted>2017-02-09T09:45:48Z</cp:lastPrinted>
  <dcterms:created xsi:type="dcterms:W3CDTF">2014-05-06T10:06:48Z</dcterms:created>
  <dcterms:modified xsi:type="dcterms:W3CDTF">2017-07-21T09:34:17Z</dcterms:modified>
</cp:coreProperties>
</file>