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77" r:id="rId4"/>
    <p:sldId id="272" r:id="rId5"/>
    <p:sldId id="286" r:id="rId6"/>
    <p:sldId id="275" r:id="rId7"/>
    <p:sldId id="282" r:id="rId8"/>
    <p:sldId id="283" r:id="rId9"/>
    <p:sldId id="284" r:id="rId10"/>
    <p:sldId id="260" r:id="rId11"/>
    <p:sldId id="271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2015 год -13299.7</c:v>
                </c:pt>
                <c:pt idx="1">
                  <c:v>2016 год -12037.3</c:v>
                </c:pt>
                <c:pt idx="2">
                  <c:v>2017 год -9915.6</c:v>
                </c:pt>
                <c:pt idx="3">
                  <c:v>2018 год -9613.7</c:v>
                </c:pt>
                <c:pt idx="4">
                  <c:v>2019 год -9676.9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13299.7</c:v>
                </c:pt>
                <c:pt idx="1">
                  <c:v>12037.3</c:v>
                </c:pt>
                <c:pt idx="2">
                  <c:v>9915.6</c:v>
                </c:pt>
                <c:pt idx="3">
                  <c:v>9613.7000000000007</c:v>
                </c:pt>
                <c:pt idx="4">
                  <c:v>9676.9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774528"/>
        <c:axId val="206774920"/>
      </c:barChart>
      <c:catAx>
        <c:axId val="206774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6774920"/>
        <c:crosses val="autoZero"/>
        <c:auto val="1"/>
        <c:lblAlgn val="ctr"/>
        <c:lblOffset val="100"/>
        <c:noMultiLvlLbl val="0"/>
      </c:catAx>
      <c:valAx>
        <c:axId val="206774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774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58.3</c:v>
                </c:pt>
                <c:pt idx="1">
                  <c:v>51.1</c:v>
                </c:pt>
                <c:pt idx="2">
                  <c:v>62.5</c:v>
                </c:pt>
                <c:pt idx="3">
                  <c:v>62.2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1.6</c:v>
                </c:pt>
                <c:pt idx="1">
                  <c:v>1.4</c:v>
                </c:pt>
                <c:pt idx="2">
                  <c:v>1.8</c:v>
                </c:pt>
                <c:pt idx="3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0.1</c:v>
                </c:pt>
                <c:pt idx="1">
                  <c:v>0.7</c:v>
                </c:pt>
                <c:pt idx="2">
                  <c:v>0.9</c:v>
                </c:pt>
                <c:pt idx="3">
                  <c:v>0.8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11.6</c:v>
                </c:pt>
                <c:pt idx="1">
                  <c:v>6.2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3.3</c:v>
                </c:pt>
                <c:pt idx="1">
                  <c:v>14.8</c:v>
                </c:pt>
                <c:pt idx="2">
                  <c:v>4.0999999999999996</c:v>
                </c:pt>
                <c:pt idx="3">
                  <c:v>4.7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24.8</c:v>
                </c:pt>
                <c:pt idx="1">
                  <c:v>24.3</c:v>
                </c:pt>
                <c:pt idx="2">
                  <c:v>28.8</c:v>
                </c:pt>
                <c:pt idx="3">
                  <c:v>28.6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Физическая
культура и спорт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0.3</c:v>
                </c:pt>
                <c:pt idx="1">
                  <c:v>1.5</c:v>
                </c:pt>
                <c:pt idx="2">
                  <c:v>1.8</c:v>
                </c:pt>
                <c:pt idx="3">
                  <c:v>1.8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6775704"/>
        <c:axId val="206776096"/>
        <c:axId val="0"/>
      </c:bar3DChart>
      <c:catAx>
        <c:axId val="206775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6776096"/>
        <c:crosses val="autoZero"/>
        <c:auto val="1"/>
        <c:lblAlgn val="ctr"/>
        <c:lblOffset val="100"/>
        <c:noMultiLvlLbl val="0"/>
      </c:catAx>
      <c:valAx>
        <c:axId val="20677609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06775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39"/>
          <c:h val="0.890739118702035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12003.1</c:v>
                </c:pt>
                <c:pt idx="1">
                  <c:v>9787.2000000000007</c:v>
                </c:pt>
                <c:pt idx="2">
                  <c:v>9850.4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5112.7</c:v>
                </c:pt>
                <c:pt idx="1">
                  <c:v>4059.6</c:v>
                </c:pt>
                <c:pt idx="2">
                  <c:v>4122.8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6776880"/>
        <c:axId val="209250344"/>
        <c:axId val="0"/>
      </c:bar3DChart>
      <c:catAx>
        <c:axId val="20677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09250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25034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0677688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41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2017 год и плановый период 2016 и 2017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2017 год и на плановый период 2018 и 2019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2017-2019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2017-2019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2017 год и плановый период 2016 и 2017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0751" y="2420345"/>
        <a:ext cx="2069120" cy="215681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2017 год и на плановый период 2018 и 2019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6948" y="249225"/>
        <a:ext cx="3300942" cy="120336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2017-2019 годы</a:t>
          </a:r>
        </a:p>
      </dsp:txBody>
      <dsp:txXfrm>
        <a:off x="5531805" y="2681180"/>
        <a:ext cx="2043316" cy="1579371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9922" y="5404984"/>
        <a:ext cx="2608502" cy="120336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2017-2019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355" y="2785632"/>
        <a:ext cx="1541981" cy="134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0"/>
            <a:ext cx="7755467" cy="6858000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Бюджет КРАСНОВСКОГО СЕЛЬСКОГО ПОСЕЛЕНИЯ Тарасовского района на 2017 год </a:t>
            </a:r>
            <a:br>
              <a:rPr lang="ru-RU" dirty="0" smtClean="0"/>
            </a:br>
            <a:r>
              <a:rPr lang="ru-RU" dirty="0" smtClean="0"/>
              <a:t>и на плановый период 2018 и 2019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Красновского сельского поселения Тарасовского района на 201</a:t>
            </a:r>
            <a:r>
              <a:rPr lang="en-US" sz="2000" dirty="0" smtClean="0"/>
              <a:t>7</a:t>
            </a:r>
            <a:r>
              <a:rPr lang="ru-RU" sz="2000" dirty="0" smtClean="0"/>
              <a:t> год </a:t>
            </a:r>
            <a:br>
              <a:rPr lang="ru-RU" sz="2000" dirty="0" smtClean="0"/>
            </a:br>
            <a:r>
              <a:rPr lang="ru-RU" sz="2000" dirty="0" smtClean="0"/>
              <a:t>12 003,1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6 126.2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173</a:t>
            </a:r>
            <a:r>
              <a:rPr lang="en-US" dirty="0" smtClean="0">
                <a:solidFill>
                  <a:schemeClr val="tx1"/>
                </a:solidFill>
              </a:rPr>
              <a:t>.3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84.0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28852"/>
            <a:ext cx="2393243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744.8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42195" y="3683327"/>
            <a:ext cx="2523138" cy="1233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1 780.3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58844" y="3705102"/>
            <a:ext cx="2449688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2 917.0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8844" y="5324103"/>
            <a:ext cx="3454399" cy="12568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177.0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68711" y="5296395"/>
            <a:ext cx="3939821" cy="12845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9335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2017-2019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противодействие преступности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туризма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752603"/>
            <a:ext cx="3194753" cy="7956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физической культуры и спорта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Защита населения и территории от чрезвычайных ситуаций, обеспечение пожарной безопасности людей на водных объектах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Охрана окружающей среды и рациональное природопользование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Энергоэффективность</a:t>
            </a:r>
            <a:r>
              <a:rPr lang="ru-RU" sz="1200" dirty="0" smtClean="0"/>
              <a:t> и развитие энергетики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 муниципальными финансами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44403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Красновском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2754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3,0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39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2017 год - 2 800,0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2018 год – 2 800,0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2019 год – 2 800,0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«Культурно-библиотечный досуговый центр»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091999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КРАСНОВСКОГО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2017 год и на плановый период 2018 и 2019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Красновского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Красновского 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5511" y="558140"/>
            <a:ext cx="5622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КРУПНЕЙШИЕ НАЛОГОПЛАТЕЛЬЩИКИ</a:t>
            </a:r>
          </a:p>
          <a:p>
            <a:r>
              <a:rPr lang="ru-RU" b="1" dirty="0" smtClean="0"/>
              <a:t>          КРАСНОВСКОГО СЕЛЬСКОГО ПОСЕЛЕНИЯ</a:t>
            </a:r>
            <a:endParaRPr lang="ru-RU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348841" y="1524000"/>
            <a:ext cx="3847605" cy="3107377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НПС «Тарасовская ОАО «</a:t>
            </a:r>
            <a:r>
              <a:rPr lang="ru-RU" dirty="0" err="1" smtClean="0">
                <a:solidFill>
                  <a:schemeClr val="tx1"/>
                </a:solidFill>
              </a:rPr>
              <a:t>Черноморстранснефть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586556"/>
              </p:ext>
            </p:extLst>
          </p:nvPr>
        </p:nvGraphicFramePr>
        <p:xfrm>
          <a:off x="1365957" y="2034549"/>
          <a:ext cx="7778042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5"/>
                <a:gridCol w="1684417"/>
                <a:gridCol w="1434234"/>
                <a:gridCol w="1555608"/>
                <a:gridCol w="1555608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Первоначально принятый бюджет на 2016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2017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2018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2018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10 379,3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10 823,9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9 787,2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9 850,4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11 042,7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12 003,1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9 787,2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8 950,4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-663,4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-1 179,2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Красновского сельского поселения Тарасовского района на 2017-2019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92130562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842" y="-143847"/>
            <a:ext cx="8173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Красновского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36737"/>
              </p:ext>
            </p:extLst>
          </p:nvPr>
        </p:nvGraphicFramePr>
        <p:xfrm>
          <a:off x="970842" y="779483"/>
          <a:ext cx="8252180" cy="51471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208109"/>
                <a:gridCol w="1323650"/>
                <a:gridCol w="1323650"/>
                <a:gridCol w="1323650"/>
              </a:tblGrid>
              <a:tr h="131731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 год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(первоначально утвержденный)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2018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2019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3678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175,0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</a:tr>
              <a:tr h="4689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6252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</a:tr>
              <a:tr h="13678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06924858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2016-2019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1679</TotalTime>
  <Words>436</Words>
  <Application>Microsoft Office PowerPoint</Application>
  <PresentationFormat>Экран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 Бюджет КРАСНОВСКОГО СЕЛЬСКОГО ПОСЕЛЕНИЯ Тарасовского района на 2017 год  и на плановый период 2018 и 2019 годов</vt:lpstr>
      <vt:lpstr>Презентация PowerPoint</vt:lpstr>
      <vt:lpstr>БЮДЖЕТ КРАСНОВСКОГО СЕЛЬСКОГО ПОСЕЛЕНИЯ ТАРАСОВСКОГО РАЙОНА  на 2017 год и на плановый период 2018 и 2019 годов направлен  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«бюджет развития» Красновского сельского поселения Тарасовского района на 2017 год  12 003,1 тыс. рублей</vt:lpstr>
      <vt:lpstr>Презентация PowerPoint</vt:lpstr>
      <vt:lpstr>Презентация PowerPoint</vt:lpstr>
      <vt:lpstr>Численность населения в Красновском сельском поселении Тарасовского района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209</cp:revision>
  <dcterms:created xsi:type="dcterms:W3CDTF">2014-05-06T10:06:48Z</dcterms:created>
  <dcterms:modified xsi:type="dcterms:W3CDTF">2017-02-28T12:10:35Z</dcterms:modified>
</cp:coreProperties>
</file>