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7" r:id="rId4"/>
    <p:sldId id="272" r:id="rId5"/>
    <p:sldId id="286" r:id="rId6"/>
    <p:sldId id="275" r:id="rId7"/>
    <p:sldId id="282" r:id="rId8"/>
    <p:sldId id="283" r:id="rId9"/>
    <p:sldId id="284" r:id="rId10"/>
    <p:sldId id="260" r:id="rId11"/>
    <p:sldId id="271" r:id="rId12"/>
    <p:sldId id="289" r:id="rId13"/>
    <p:sldId id="290" r:id="rId14"/>
    <p:sldId id="291" r:id="rId15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85" d="100"/>
          <a:sy n="85" d="100"/>
        </p:scale>
        <p:origin x="90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 -9915.6</c:v>
                </c:pt>
                <c:pt idx="1">
                  <c:v>2018 год -10461.4</c:v>
                </c:pt>
                <c:pt idx="2">
                  <c:v>2019 год -10581.3</c:v>
                </c:pt>
                <c:pt idx="3">
                  <c:v>2020 год -10694.9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9915.6</c:v>
                </c:pt>
                <c:pt idx="1">
                  <c:v>10461.4</c:v>
                </c:pt>
                <c:pt idx="2">
                  <c:v>10581.3</c:v>
                </c:pt>
                <c:pt idx="3">
                  <c:v>10694.9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637464"/>
        <c:axId val="236637856"/>
      </c:barChart>
      <c:catAx>
        <c:axId val="236637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637856"/>
        <c:crosses val="autoZero"/>
        <c:auto val="1"/>
        <c:lblAlgn val="ctr"/>
        <c:lblOffset val="100"/>
        <c:noMultiLvlLbl val="0"/>
      </c:catAx>
      <c:valAx>
        <c:axId val="23663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637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51.1</c:v>
                </c:pt>
                <c:pt idx="1">
                  <c:v>43.7</c:v>
                </c:pt>
                <c:pt idx="2">
                  <c:v>45.8</c:v>
                </c:pt>
                <c:pt idx="3">
                  <c:v>47.7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1.4</c:v>
                </c:pt>
                <c:pt idx="1">
                  <c:v>1.4</c:v>
                </c:pt>
                <c:pt idx="2">
                  <c:v>1.5</c:v>
                </c:pt>
                <c:pt idx="3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0.6</c:v>
                </c:pt>
                <c:pt idx="2">
                  <c:v>0.6</c:v>
                </c:pt>
                <c:pt idx="3">
                  <c:v>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6.2</c:v>
                </c:pt>
                <c:pt idx="1">
                  <c:v>8.8000000000000007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14.8</c:v>
                </c:pt>
                <c:pt idx="1">
                  <c:v>8.8000000000000007</c:v>
                </c:pt>
                <c:pt idx="2">
                  <c:v>11.1</c:v>
                </c:pt>
                <c:pt idx="3">
                  <c:v>12.4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24.3</c:v>
                </c:pt>
                <c:pt idx="1">
                  <c:v>35.4</c:v>
                </c:pt>
                <c:pt idx="2">
                  <c:v>39.6</c:v>
                </c:pt>
                <c:pt idx="3">
                  <c:v>36.200000000000003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1.5</c:v>
                </c:pt>
                <c:pt idx="1">
                  <c:v>1.3</c:v>
                </c:pt>
                <c:pt idx="2">
                  <c:v>1.3</c:v>
                </c:pt>
                <c:pt idx="3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7186440"/>
        <c:axId val="237186832"/>
        <c:axId val="0"/>
      </c:bar3DChart>
      <c:catAx>
        <c:axId val="237186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186832"/>
        <c:crosses val="autoZero"/>
        <c:auto val="1"/>
        <c:lblAlgn val="ctr"/>
        <c:lblOffset val="100"/>
        <c:noMultiLvlLbl val="0"/>
      </c:catAx>
      <c:valAx>
        <c:axId val="2371868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7186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14019.1</c:v>
                </c:pt>
                <c:pt idx="1">
                  <c:v>13164.2</c:v>
                </c:pt>
                <c:pt idx="2">
                  <c:v>12655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6572.1</c:v>
                </c:pt>
                <c:pt idx="1">
                  <c:v>7042.3</c:v>
                </c:pt>
                <c:pt idx="2">
                  <c:v>4122.8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1700912"/>
        <c:axId val="237187616"/>
        <c:axId val="0"/>
      </c:bar3DChart>
      <c:catAx>
        <c:axId val="15170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718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18761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7009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2018 год и плановый период 2019 и 2020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2018 год и на плановый период 2019 и 2020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2018-2020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2018-2020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2018 год и плановый период 2019 и 2020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2018 год и на плановый период 2019 и 2020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2018-2020 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2018-2020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0"/>
            <a:ext cx="7755467" cy="6858000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Бюджет КРАСНОВСКОГО СЕЛЬСКОГО ПОСЕЛЕНИЯ Тарасовского района на 2018 год </a:t>
            </a:r>
            <a:br>
              <a:rPr lang="ru-RU" dirty="0" smtClean="0"/>
            </a:br>
            <a:r>
              <a:rPr lang="ru-RU" dirty="0" smtClean="0"/>
              <a:t>и на плановый период 2019 и 2020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2018 год </a:t>
            </a:r>
            <a:br>
              <a:rPr lang="ru-RU" sz="2000" dirty="0" smtClean="0"/>
            </a:br>
            <a:r>
              <a:rPr lang="ru-RU" sz="2000" dirty="0" smtClean="0"/>
              <a:t>14 019,1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6 139.6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189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28852"/>
            <a:ext cx="2393243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1 231.8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2195" y="3683327"/>
            <a:ext cx="2523138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1 233.5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8844" y="3705102"/>
            <a:ext cx="2449688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4 963.2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711" y="5296395"/>
            <a:ext cx="3939821" cy="12845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79208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2018-2020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противодействие преступности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84281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804508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2,974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2018 год - 4 946,2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– 5 191,1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4 561,4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32198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511" y="558140"/>
            <a:ext cx="562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КРУПНЕЙШИЕ НАЛОГОПЛАТЕЛЬЩИКИ</a:t>
            </a:r>
          </a:p>
          <a:p>
            <a:r>
              <a:rPr lang="ru-RU" b="1" dirty="0" smtClean="0"/>
              <a:t>          КРАСНОВСКОГО СЕЛЬСКОГО ПОСЕЛЕНИЯ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8841" y="1524000"/>
            <a:ext cx="3847605" cy="3107377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НПС «Тарасовская ОАО «</a:t>
            </a:r>
            <a:r>
              <a:rPr lang="ru-RU" dirty="0" err="1" smtClean="0">
                <a:solidFill>
                  <a:schemeClr val="tx1"/>
                </a:solidFill>
              </a:rPr>
              <a:t>Черноморстранснефть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89918"/>
              </p:ext>
            </p:extLst>
          </p:nvPr>
        </p:nvGraphicFramePr>
        <p:xfrm>
          <a:off x="1365957" y="2034549"/>
          <a:ext cx="7778042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5"/>
                <a:gridCol w="1684417"/>
                <a:gridCol w="1434234"/>
                <a:gridCol w="1555608"/>
                <a:gridCol w="1555608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2020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10 823,9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14 019,1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13 164,2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12 655,0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14 019,1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13 164,2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12 655,0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-1 179,2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</a:t>
            </a:r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2017-2020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1637333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842" y="-143847"/>
            <a:ext cx="8173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7633"/>
              </p:ext>
            </p:extLst>
          </p:nvPr>
        </p:nvGraphicFramePr>
        <p:xfrm>
          <a:off x="970842" y="779483"/>
          <a:ext cx="8252180" cy="5147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208109"/>
                <a:gridCol w="1323650"/>
                <a:gridCol w="1323650"/>
                <a:gridCol w="1323650"/>
              </a:tblGrid>
              <a:tr h="13173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(первоначально утвержденный)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908,3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3557,7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2582,9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1960,1</a:t>
                      </a:r>
                      <a:endParaRPr lang="ru-RU" sz="1600" dirty="0"/>
                    </a:p>
                  </a:txBody>
                  <a:tcPr/>
                </a:tc>
              </a:tr>
              <a:tr h="4689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252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189,7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191,8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198,7</a:t>
                      </a:r>
                      <a:endParaRPr lang="ru-RU" sz="16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2391,1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1761,4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5122555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2017-2020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1712</TotalTime>
  <Words>438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 Бюджет КРАСНОВСКОГО СЕЛЬСКОГО ПОСЕЛЕНИЯ Тарасовского района на 2018 год  и на плановый период 2019 и 2020 годов</vt:lpstr>
      <vt:lpstr>Презентация PowerPoint</vt:lpstr>
      <vt:lpstr>БЮДЖЕТ КРАСНОВСКОГО СЕЛЬСКОГО ПОСЕЛЕНИЯ ТАРАСОВСКОГО РАЙОНА  на 2018 год и на плановый период 2019 и 2020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2018 год  14 019,1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217</cp:revision>
  <cp:lastPrinted>2018-01-10T10:21:39Z</cp:lastPrinted>
  <dcterms:created xsi:type="dcterms:W3CDTF">2014-05-06T10:06:48Z</dcterms:created>
  <dcterms:modified xsi:type="dcterms:W3CDTF">2018-01-10T10:26:16Z</dcterms:modified>
</cp:coreProperties>
</file>