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2" r:id="rId3"/>
    <p:sldId id="273" r:id="rId4"/>
    <p:sldId id="274" r:id="rId5"/>
    <p:sldId id="258" r:id="rId6"/>
    <p:sldId id="275" r:id="rId7"/>
    <p:sldId id="269" r:id="rId8"/>
    <p:sldId id="270" r:id="rId9"/>
    <p:sldId id="278" r:id="rId10"/>
    <p:sldId id="260" r:id="rId11"/>
    <p:sldId id="262" r:id="rId12"/>
    <p:sldId id="263" r:id="rId13"/>
    <p:sldId id="271" r:id="rId14"/>
    <p:sldId id="266" r:id="rId15"/>
    <p:sldId id="279" r:id="rId16"/>
    <p:sldId id="280" r:id="rId17"/>
    <p:sldId id="288" r:id="rId18"/>
    <p:sldId id="29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F95CB"/>
    <a:srgbClr val="DE86C5"/>
    <a:srgbClr val="CC3300"/>
    <a:srgbClr val="2FFF8D"/>
    <a:srgbClr val="CA54B9"/>
    <a:srgbClr val="5BD4FF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578351043210923E-2"/>
          <c:y val="7.015618646260767E-2"/>
          <c:w val="0.50347000558301336"/>
          <c:h val="0.7575747661823961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Pt>
            <c:idx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21,9%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10,1%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0,3%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9,2%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12,4%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45,0%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 smtClean="0"/>
                      <a:t>1,8%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с физических лиц</c:v>
                </c:pt>
                <c:pt idx="1">
                  <c:v>Налоги на совокупный доход</c:v>
                </c:pt>
                <c:pt idx="2">
                  <c:v>Государственная пошлина</c:v>
                </c:pt>
                <c:pt idx="3">
                  <c:v>Доходы от использования имущества</c:v>
                </c:pt>
                <c:pt idx="4">
                  <c:v>Налоги  на товары</c:v>
                </c:pt>
                <c:pt idx="5">
                  <c:v>Земельный налог</c:v>
                </c:pt>
                <c:pt idx="6">
                  <c:v>Налог на имущество физических лиц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2240.1999999999998</c:v>
                </c:pt>
                <c:pt idx="1">
                  <c:v>1036.0999999999999</c:v>
                </c:pt>
                <c:pt idx="2" formatCode="0.0">
                  <c:v>28.5</c:v>
                </c:pt>
                <c:pt idx="3">
                  <c:v>937.8</c:v>
                </c:pt>
                <c:pt idx="4">
                  <c:v>1265.9000000000001</c:v>
                </c:pt>
                <c:pt idx="5" formatCode="0.0">
                  <c:v>4592.8</c:v>
                </c:pt>
                <c:pt idx="6" formatCode="0.0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56866277309319213"/>
          <c:y val="5.7895271893830175E-2"/>
          <c:w val="0.43133722690680781"/>
          <c:h val="0.66745684078222611"/>
        </c:manualLayout>
      </c:layout>
      <c:overlay val="1"/>
      <c:spPr>
        <a:solidFill>
          <a:schemeClr val="accent3">
            <a:lumMod val="20000"/>
            <a:lumOff val="80000"/>
          </a:schemeClr>
        </a:solidFill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 поступлений собственных доходов в бюджет Красновского сельского поселения Тарасовского района</a:t>
            </a:r>
          </a:p>
        </c:rich>
      </c:tx>
      <c:layout>
        <c:manualLayout>
          <c:xMode val="edge"/>
          <c:yMode val="edge"/>
          <c:x val="0.15942772870395108"/>
          <c:y val="1.7795229441720746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0147926667498582"/>
          <c:y val="0.19642817242745741"/>
          <c:w val="0.55243155562032886"/>
          <c:h val="0.699818313892732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поступлений собственных доходов 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Лист1!$A$2:$A$4</c:f>
              <c:strCache>
                <c:ptCount val="3"/>
                <c:pt idx="0">
                  <c:v>факт 2014 года 15 164.3</c:v>
                </c:pt>
                <c:pt idx="1">
                  <c:v>план 2015 года 12 313.7</c:v>
                </c:pt>
                <c:pt idx="2">
                  <c:v>Проект 2016 года  10 204.3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15164.3</c:v>
                </c:pt>
                <c:pt idx="1">
                  <c:v>12313.7</c:v>
                </c:pt>
                <c:pt idx="2">
                  <c:v>10204.299999999999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007392"/>
        <c:axId val="240007000"/>
      </c:barChart>
      <c:catAx>
        <c:axId val="240007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007000"/>
        <c:crosses val="autoZero"/>
        <c:auto val="1"/>
        <c:lblAlgn val="ctr"/>
        <c:lblOffset val="100"/>
        <c:noMultiLvlLbl val="0"/>
      </c:catAx>
      <c:valAx>
        <c:axId val="240007000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007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6995"/>
          <c:y val="4.7210300429184553E-2"/>
          <c:w val="0.53747072599531343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Безвозмездные поступления от других бюджетов бюджетной системы Российской Федерации</c:v>
                </c:pt>
              </c:strCache>
            </c:strRef>
          </c:tx>
          <c:spPr>
            <a:solidFill>
              <a:srgbClr val="00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факт 2014</c:v>
                </c:pt>
                <c:pt idx="1">
                  <c:v>план 2015</c:v>
                </c:pt>
                <c:pt idx="2">
                  <c:v>проект 2016</c:v>
                </c:pt>
              </c:strCache>
            </c:strRef>
          </c:cat>
          <c:val>
            <c:numRef>
              <c:f>Sheet1!$B$2:$E$2</c:f>
              <c:numCache>
                <c:formatCode>#,##0</c:formatCode>
                <c:ptCount val="4"/>
                <c:pt idx="0" formatCode="General">
                  <c:v>6000.1</c:v>
                </c:pt>
                <c:pt idx="1">
                  <c:v>60652.6</c:v>
                </c:pt>
                <c:pt idx="2" formatCode="General">
                  <c:v>175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собственные доходы,тыс. руб.</c:v>
                </c:pt>
              </c:strCache>
            </c:strRef>
          </c:tx>
          <c:spPr>
            <a:solidFill>
              <a:srgbClr val="FF00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факт 2014</c:v>
                </c:pt>
                <c:pt idx="1">
                  <c:v>план 2015</c:v>
                </c:pt>
                <c:pt idx="2">
                  <c:v>проект 2016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15318.9</c:v>
                </c:pt>
                <c:pt idx="1">
                  <c:v>12313.7</c:v>
                </c:pt>
                <c:pt idx="2">
                  <c:v>10204.299999999999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0001512"/>
        <c:axId val="240000728"/>
        <c:axId val="0"/>
      </c:bar3DChart>
      <c:catAx>
        <c:axId val="240001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40000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0000728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40001512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7104946522339814"/>
          <c:y val="0.18450838373425799"/>
          <c:w val="0.32583040575558164"/>
          <c:h val="0.71681198232423349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solidFill>
          <a:schemeClr val="tx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194"/>
          <c:h val="0.56542044201421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 безопасность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Межбюджетные трансферты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 formatCode="0.00">
                  <c:v>58.29</c:v>
                </c:pt>
                <c:pt idx="1">
                  <c:v>1.6</c:v>
                </c:pt>
                <c:pt idx="2" formatCode="General">
                  <c:v>0.1</c:v>
                </c:pt>
                <c:pt idx="3" formatCode="General">
                  <c:v>11.6</c:v>
                </c:pt>
                <c:pt idx="4" formatCode="General">
                  <c:v>3.3</c:v>
                </c:pt>
                <c:pt idx="5">
                  <c:v>24.8</c:v>
                </c:pt>
                <c:pt idx="6">
                  <c:v>0.3</c:v>
                </c:pt>
                <c:pt idx="7" formatCode="General">
                  <c:v>0.01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39999160"/>
        <c:axId val="239998768"/>
        <c:axId val="0"/>
      </c:bar3DChart>
      <c:catAx>
        <c:axId val="239999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39998768"/>
        <c:crosses val="autoZero"/>
        <c:auto val="1"/>
        <c:lblAlgn val="ctr"/>
        <c:lblOffset val="100"/>
        <c:noMultiLvlLbl val="0"/>
      </c:catAx>
      <c:valAx>
        <c:axId val="239998768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one"/>
        <c:crossAx val="239999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060889929742345"/>
          <c:y val="3.6480686695278972E-2"/>
          <c:w val="0.6346604215456676"/>
          <c:h val="0.770386266094420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расходы бюджета</c:v>
                </c:pt>
              </c:strCache>
            </c:strRef>
          </c:tx>
          <c:spPr>
            <a:solidFill>
              <a:srgbClr val="993366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3"/>
                <c:pt idx="0">
                  <c:v>факт 2014
 23 379</c:v>
                </c:pt>
                <c:pt idx="1">
                  <c:v>план 2015
78 950,6</c:v>
                </c:pt>
                <c:pt idx="2">
                  <c:v>план 2016
11 042.7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23379</c:v>
                </c:pt>
                <c:pt idx="1">
                  <c:v>78950.600000000006</c:v>
                </c:pt>
                <c:pt idx="2" formatCode="#,##0.00">
                  <c:v>11042.7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0004256"/>
        <c:axId val="239997592"/>
        <c:axId val="0"/>
      </c:bar3DChart>
      <c:catAx>
        <c:axId val="24000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39997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9997592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240004256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136"/>
          <c:y val="0.16738197424892687"/>
          <c:w val="0.33606557377049445"/>
          <c:h val="0.59227467811158863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5E29D-DD62-41A7-9A27-55D757AFB9B7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E54C20-AEDF-4DE4-8141-D99DADEBF20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год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447E71B-38D7-4EF6-99A0-01CB8D89ACD0}" type="parTrans" cxnId="{A0E3C933-75D0-4FB8-A670-1EBC3576ED2D}">
      <dgm:prSet/>
      <dgm:spPr/>
      <dgm:t>
        <a:bodyPr/>
        <a:lstStyle/>
        <a:p>
          <a:endParaRPr lang="ru-RU"/>
        </a:p>
      </dgm:t>
    </dgm:pt>
    <dgm:pt modelId="{629A806B-0E51-4553-ABF4-8B0174B46B49}" type="sibTrans" cxnId="{A0E3C933-75D0-4FB8-A670-1EBC3576ED2D}">
      <dgm:prSet/>
      <dgm:spPr/>
      <dgm:t>
        <a:bodyPr/>
        <a:lstStyle/>
        <a:p>
          <a:endParaRPr lang="ru-RU"/>
        </a:p>
      </dgm:t>
    </dgm:pt>
    <dgm:pt modelId="{32577181-D210-4440-B4C4-2C31499A9FC9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Красновского сельского поселения на 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-201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годы</a:t>
          </a: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Постановление Администрации  Красновского сельского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поселения от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30.1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.2015 № 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75F5F54-8F33-4342-8B29-8F29F8D67DB4}" type="parTrans" cxnId="{A20D9942-A971-4A59-83A7-8F08DDF7BD6D}">
      <dgm:prSet/>
      <dgm:spPr/>
      <dgm:t>
        <a:bodyPr/>
        <a:lstStyle/>
        <a:p>
          <a:endParaRPr lang="ru-RU"/>
        </a:p>
      </dgm:t>
    </dgm:pt>
    <dgm:pt modelId="{3A352F1C-685F-437C-B4DC-389D18335C9C}" type="sibTrans" cxnId="{A20D9942-A971-4A59-83A7-8F08DDF7BD6D}">
      <dgm:prSet/>
      <dgm:spPr/>
      <dgm:t>
        <a:bodyPr/>
        <a:lstStyle/>
        <a:p>
          <a:endParaRPr lang="ru-RU" dirty="0"/>
        </a:p>
      </dgm:t>
    </dgm:pt>
    <dgm:pt modelId="{FDED49B2-9BC1-4499-9A39-CA1A64D4D91F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34D28E53-EFC3-45B4-B690-479F575FFEA3}" type="parTrans" cxnId="{E0441DBC-1177-418A-83AE-0DCE178E899C}">
      <dgm:prSet/>
      <dgm:spPr/>
      <dgm:t>
        <a:bodyPr/>
        <a:lstStyle/>
        <a:p>
          <a:endParaRPr lang="ru-RU"/>
        </a:p>
      </dgm:t>
    </dgm:pt>
    <dgm:pt modelId="{8F7FB4EF-62C9-47CF-B22A-0B5C267272A7}" type="sibTrans" cxnId="{E0441DBC-1177-418A-83AE-0DCE178E899C}">
      <dgm:prSet/>
      <dgm:spPr/>
      <dgm:t>
        <a:bodyPr/>
        <a:lstStyle/>
        <a:p>
          <a:endParaRPr lang="ru-RU" dirty="0"/>
        </a:p>
      </dgm:t>
    </dgm:pt>
    <dgm:pt modelId="{8EFC5A77-6E7D-450F-9384-1E9D6A4D5640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поселения на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-201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годы</a:t>
          </a:r>
          <a:endParaRPr lang="en-US" sz="1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Постановление Администрации  Красновского сельского поселения от 30.11.201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№ 147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0CC3054-8EF7-48B5-9617-692D3F3A1805}" type="parTrans" cxnId="{7948D6DC-085D-4FA3-B69C-C625B1318F76}">
      <dgm:prSet/>
      <dgm:spPr/>
      <dgm:t>
        <a:bodyPr/>
        <a:lstStyle/>
        <a:p>
          <a:endParaRPr lang="ru-RU"/>
        </a:p>
      </dgm:t>
    </dgm:pt>
    <dgm:pt modelId="{D958899C-6BC4-484B-BC94-078B7B1C7D04}" type="sibTrans" cxnId="{7948D6DC-085D-4FA3-B69C-C625B1318F76}">
      <dgm:prSet/>
      <dgm:spPr/>
      <dgm:t>
        <a:bodyPr/>
        <a:lstStyle/>
        <a:p>
          <a:endParaRPr lang="ru-RU" dirty="0"/>
        </a:p>
      </dgm:t>
    </dgm:pt>
    <dgm:pt modelId="{C0EC7E88-BA1A-43D0-BBD3-F56BD0E40B73}" type="pres">
      <dgm:prSet presAssocID="{E545E29D-DD62-41A7-9A27-55D757AFB9B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62C16F-E6CF-4E0F-A188-5C8495C8EF20}" type="pres">
      <dgm:prSet presAssocID="{88E54C20-AEDF-4DE4-8141-D99DADEBF205}" presName="centerShape" presStyleLbl="node0" presStyleIdx="0" presStyleCnt="1" custScaleX="127117" custLinFactNeighborX="-2023" custLinFactNeighborY="8758"/>
      <dgm:spPr/>
      <dgm:t>
        <a:bodyPr/>
        <a:lstStyle/>
        <a:p>
          <a:endParaRPr lang="ru-RU"/>
        </a:p>
      </dgm:t>
    </dgm:pt>
    <dgm:pt modelId="{D16AF05E-A9D0-4B22-BD94-A572C9FED59E}" type="pres">
      <dgm:prSet presAssocID="{32577181-D210-4440-B4C4-2C31499A9FC9}" presName="node" presStyleLbl="node1" presStyleIdx="0" presStyleCnt="3" custScaleX="223164" custRadScaleRad="97063" custRadScaleInc="-3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D305A-25D0-4223-9445-E4680330A237}" type="pres">
      <dgm:prSet presAssocID="{32577181-D210-4440-B4C4-2C31499A9FC9}" presName="dummy" presStyleCnt="0"/>
      <dgm:spPr/>
      <dgm:t>
        <a:bodyPr/>
        <a:lstStyle/>
        <a:p>
          <a:endParaRPr lang="ru-RU"/>
        </a:p>
      </dgm:t>
    </dgm:pt>
    <dgm:pt modelId="{A3CD22A2-FC00-412E-881B-3DAA514DB57E}" type="pres">
      <dgm:prSet presAssocID="{3A352F1C-685F-437C-B4DC-389D18335C9C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7BF963C-E058-4AEB-BD4E-10EE11DEA837}" type="pres">
      <dgm:prSet presAssocID="{FDED49B2-9BC1-4499-9A39-CA1A64D4D91F}" presName="node" presStyleLbl="node1" presStyleIdx="1" presStyleCnt="3" custScaleX="175960" custRadScaleRad="130219" custRadScaleInc="-79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2959D-1C87-4DE9-BF48-C5F1AE277B34}" type="pres">
      <dgm:prSet presAssocID="{FDED49B2-9BC1-4499-9A39-CA1A64D4D91F}" presName="dummy" presStyleCnt="0"/>
      <dgm:spPr/>
      <dgm:t>
        <a:bodyPr/>
        <a:lstStyle/>
        <a:p>
          <a:endParaRPr lang="ru-RU"/>
        </a:p>
      </dgm:t>
    </dgm:pt>
    <dgm:pt modelId="{CA8BA697-50D7-4A40-B433-CB97AC1CDBB8}" type="pres">
      <dgm:prSet presAssocID="{8F7FB4EF-62C9-47CF-B22A-0B5C267272A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F3764D6-34C0-47AA-98E9-DDEFED2894A0}" type="pres">
      <dgm:prSet presAssocID="{8EFC5A77-6E7D-450F-9384-1E9D6A4D5640}" presName="node" presStyleLbl="node1" presStyleIdx="2" presStyleCnt="3" custScaleX="164140" custScaleY="130747" custRadScaleRad="131658" custRadScaleInc="63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E64EB-CB9D-45AD-B81C-A600B6414EB9}" type="pres">
      <dgm:prSet presAssocID="{8EFC5A77-6E7D-450F-9384-1E9D6A4D5640}" presName="dummy" presStyleCnt="0"/>
      <dgm:spPr/>
      <dgm:t>
        <a:bodyPr/>
        <a:lstStyle/>
        <a:p>
          <a:endParaRPr lang="ru-RU"/>
        </a:p>
      </dgm:t>
    </dgm:pt>
    <dgm:pt modelId="{54FC7E48-B37F-4081-A237-3F0DC9EEC6AC}" type="pres">
      <dgm:prSet presAssocID="{D958899C-6BC4-484B-BC94-078B7B1C7D04}" presName="sibTrans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EE05C58-BFCB-4D9C-88D3-497A251AA4BB}" type="presOf" srcId="{D958899C-6BC4-484B-BC94-078B7B1C7D04}" destId="{54FC7E48-B37F-4081-A237-3F0DC9EEC6AC}" srcOrd="0" destOrd="0" presId="urn:microsoft.com/office/officeart/2005/8/layout/radial6"/>
    <dgm:cxn modelId="{A0E3C933-75D0-4FB8-A670-1EBC3576ED2D}" srcId="{E545E29D-DD62-41A7-9A27-55D757AFB9B7}" destId="{88E54C20-AEDF-4DE4-8141-D99DADEBF205}" srcOrd="0" destOrd="0" parTransId="{F447E71B-38D7-4EF6-99A0-01CB8D89ACD0}" sibTransId="{629A806B-0E51-4553-ABF4-8B0174B46B49}"/>
    <dgm:cxn modelId="{7948D6DC-085D-4FA3-B69C-C625B1318F76}" srcId="{88E54C20-AEDF-4DE4-8141-D99DADEBF205}" destId="{8EFC5A77-6E7D-450F-9384-1E9D6A4D5640}" srcOrd="2" destOrd="0" parTransId="{00CC3054-8EF7-48B5-9617-692D3F3A1805}" sibTransId="{D958899C-6BC4-484B-BC94-078B7B1C7D04}"/>
    <dgm:cxn modelId="{14FBDED9-66A3-44BA-9D2D-256ECD711632}" type="presOf" srcId="{FDED49B2-9BC1-4499-9A39-CA1A64D4D91F}" destId="{57BF963C-E058-4AEB-BD4E-10EE11DEA837}" srcOrd="0" destOrd="0" presId="urn:microsoft.com/office/officeart/2005/8/layout/radial6"/>
    <dgm:cxn modelId="{12BF4308-E72F-4388-AF70-693FC56F4D53}" type="presOf" srcId="{88E54C20-AEDF-4DE4-8141-D99DADEBF205}" destId="{C962C16F-E6CF-4E0F-A188-5C8495C8EF20}" srcOrd="0" destOrd="0" presId="urn:microsoft.com/office/officeart/2005/8/layout/radial6"/>
    <dgm:cxn modelId="{A20D9942-A971-4A59-83A7-8F08DDF7BD6D}" srcId="{88E54C20-AEDF-4DE4-8141-D99DADEBF205}" destId="{32577181-D210-4440-B4C4-2C31499A9FC9}" srcOrd="0" destOrd="0" parTransId="{975F5F54-8F33-4342-8B29-8F29F8D67DB4}" sibTransId="{3A352F1C-685F-437C-B4DC-389D18335C9C}"/>
    <dgm:cxn modelId="{E0441DBC-1177-418A-83AE-0DCE178E899C}" srcId="{88E54C20-AEDF-4DE4-8141-D99DADEBF205}" destId="{FDED49B2-9BC1-4499-9A39-CA1A64D4D91F}" srcOrd="1" destOrd="0" parTransId="{34D28E53-EFC3-45B4-B690-479F575FFEA3}" sibTransId="{8F7FB4EF-62C9-47CF-B22A-0B5C267272A7}"/>
    <dgm:cxn modelId="{F0E63B7A-149F-4EA1-B44F-1CF3B85EDCA8}" type="presOf" srcId="{3A352F1C-685F-437C-B4DC-389D18335C9C}" destId="{A3CD22A2-FC00-412E-881B-3DAA514DB57E}" srcOrd="0" destOrd="0" presId="urn:microsoft.com/office/officeart/2005/8/layout/radial6"/>
    <dgm:cxn modelId="{E16D029F-B0B5-43ED-8005-FECD886BB424}" type="presOf" srcId="{8F7FB4EF-62C9-47CF-B22A-0B5C267272A7}" destId="{CA8BA697-50D7-4A40-B433-CB97AC1CDBB8}" srcOrd="0" destOrd="0" presId="urn:microsoft.com/office/officeart/2005/8/layout/radial6"/>
    <dgm:cxn modelId="{09FDFBCC-6CB9-4EC0-9355-B131EE3823E8}" type="presOf" srcId="{32577181-D210-4440-B4C4-2C31499A9FC9}" destId="{D16AF05E-A9D0-4B22-BD94-A572C9FED59E}" srcOrd="0" destOrd="0" presId="urn:microsoft.com/office/officeart/2005/8/layout/radial6"/>
    <dgm:cxn modelId="{1D351F7A-F1EE-4F18-BFB1-CC944FA68385}" type="presOf" srcId="{E545E29D-DD62-41A7-9A27-55D757AFB9B7}" destId="{C0EC7E88-BA1A-43D0-BBD3-F56BD0E40B73}" srcOrd="0" destOrd="0" presId="urn:microsoft.com/office/officeart/2005/8/layout/radial6"/>
    <dgm:cxn modelId="{231F9F2A-C5C1-4BD0-BF6C-8CF2A8A4ED6F}" type="presOf" srcId="{8EFC5A77-6E7D-450F-9384-1E9D6A4D5640}" destId="{9F3764D6-34C0-47AA-98E9-DDEFED2894A0}" srcOrd="0" destOrd="0" presId="urn:microsoft.com/office/officeart/2005/8/layout/radial6"/>
    <dgm:cxn modelId="{B102A7A0-93E5-491E-9B88-08CA4848011F}" type="presParOf" srcId="{C0EC7E88-BA1A-43D0-BBD3-F56BD0E40B73}" destId="{C962C16F-E6CF-4E0F-A188-5C8495C8EF20}" srcOrd="0" destOrd="0" presId="urn:microsoft.com/office/officeart/2005/8/layout/radial6"/>
    <dgm:cxn modelId="{CF9CDA3D-DC75-4C40-A5AD-FA1C174C85FD}" type="presParOf" srcId="{C0EC7E88-BA1A-43D0-BBD3-F56BD0E40B73}" destId="{D16AF05E-A9D0-4B22-BD94-A572C9FED59E}" srcOrd="1" destOrd="0" presId="urn:microsoft.com/office/officeart/2005/8/layout/radial6"/>
    <dgm:cxn modelId="{C2997429-ABD5-4BC4-8B4A-C49AAC9159DC}" type="presParOf" srcId="{C0EC7E88-BA1A-43D0-BBD3-F56BD0E40B73}" destId="{D12D305A-25D0-4223-9445-E4680330A237}" srcOrd="2" destOrd="0" presId="urn:microsoft.com/office/officeart/2005/8/layout/radial6"/>
    <dgm:cxn modelId="{AADF167E-77E3-49D5-B1CA-BB8E4F7025DD}" type="presParOf" srcId="{C0EC7E88-BA1A-43D0-BBD3-F56BD0E40B73}" destId="{A3CD22A2-FC00-412E-881B-3DAA514DB57E}" srcOrd="3" destOrd="0" presId="urn:microsoft.com/office/officeart/2005/8/layout/radial6"/>
    <dgm:cxn modelId="{6C0981B2-2C72-4434-9B81-B1F66F021DD6}" type="presParOf" srcId="{C0EC7E88-BA1A-43D0-BBD3-F56BD0E40B73}" destId="{57BF963C-E058-4AEB-BD4E-10EE11DEA837}" srcOrd="4" destOrd="0" presId="urn:microsoft.com/office/officeart/2005/8/layout/radial6"/>
    <dgm:cxn modelId="{F0C8424B-629F-42C3-843A-6530C3B06FBB}" type="presParOf" srcId="{C0EC7E88-BA1A-43D0-BBD3-F56BD0E40B73}" destId="{7C42959D-1C87-4DE9-BF48-C5F1AE277B34}" srcOrd="5" destOrd="0" presId="urn:microsoft.com/office/officeart/2005/8/layout/radial6"/>
    <dgm:cxn modelId="{C1A28C6A-6916-4725-936C-1AA476D61367}" type="presParOf" srcId="{C0EC7E88-BA1A-43D0-BBD3-F56BD0E40B73}" destId="{CA8BA697-50D7-4A40-B433-CB97AC1CDBB8}" srcOrd="6" destOrd="0" presId="urn:microsoft.com/office/officeart/2005/8/layout/radial6"/>
    <dgm:cxn modelId="{AD66027A-08B7-4915-847D-179600A3D068}" type="presParOf" srcId="{C0EC7E88-BA1A-43D0-BBD3-F56BD0E40B73}" destId="{9F3764D6-34C0-47AA-98E9-DDEFED2894A0}" srcOrd="7" destOrd="0" presId="urn:microsoft.com/office/officeart/2005/8/layout/radial6"/>
    <dgm:cxn modelId="{47353CDF-41B6-4C69-BA69-1C4299ABF076}" type="presParOf" srcId="{C0EC7E88-BA1A-43D0-BBD3-F56BD0E40B73}" destId="{281E64EB-CB9D-45AD-B81C-A600B6414EB9}" srcOrd="8" destOrd="0" presId="urn:microsoft.com/office/officeart/2005/8/layout/radial6"/>
    <dgm:cxn modelId="{22C463CC-7B58-4D59-9E43-727BC838CD9D}" type="presParOf" srcId="{C0EC7E88-BA1A-43D0-BBD3-F56BD0E40B73}" destId="{54FC7E48-B37F-4081-A237-3F0DC9EEC6AC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C7E48-B37F-4081-A237-3F0DC9EEC6AC}">
      <dsp:nvSpPr>
        <dsp:cNvPr id="0" name=""/>
        <dsp:cNvSpPr/>
      </dsp:nvSpPr>
      <dsp:spPr>
        <a:xfrm>
          <a:off x="1204446" y="741929"/>
          <a:ext cx="4808055" cy="4808055"/>
        </a:xfrm>
        <a:prstGeom prst="blockArc">
          <a:avLst>
            <a:gd name="adj1" fmla="val 10476051"/>
            <a:gd name="adj2" fmla="val 1689396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8BA697-50D7-4A40-B433-CB97AC1CDBB8}">
      <dsp:nvSpPr>
        <dsp:cNvPr id="0" name=""/>
        <dsp:cNvSpPr/>
      </dsp:nvSpPr>
      <dsp:spPr>
        <a:xfrm>
          <a:off x="1209833" y="266180"/>
          <a:ext cx="5861413" cy="5861413"/>
        </a:xfrm>
        <a:prstGeom prst="blockArc">
          <a:avLst>
            <a:gd name="adj1" fmla="val 21396569"/>
            <a:gd name="adj2" fmla="val 10596569"/>
            <a:gd name="adj3" fmla="val 380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CD22A2-FC00-412E-881B-3DAA514DB57E}">
      <dsp:nvSpPr>
        <dsp:cNvPr id="0" name=""/>
        <dsp:cNvSpPr/>
      </dsp:nvSpPr>
      <dsp:spPr>
        <a:xfrm>
          <a:off x="2259994" y="715650"/>
          <a:ext cx="4808055" cy="4808055"/>
        </a:xfrm>
        <a:prstGeom prst="blockArc">
          <a:avLst>
            <a:gd name="adj1" fmla="val 15334903"/>
            <a:gd name="adj2" fmla="val 21464082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62C16F-E6CF-4E0F-A188-5C8495C8EF20}">
      <dsp:nvSpPr>
        <dsp:cNvPr id="0" name=""/>
        <dsp:cNvSpPr/>
      </dsp:nvSpPr>
      <dsp:spPr>
        <a:xfrm>
          <a:off x="2639803" y="2429324"/>
          <a:ext cx="2811448" cy="22117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Основа формирования проекта бюджета Красновского сельского поселения Тарасовского района на 201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год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51530" y="2753220"/>
        <a:ext cx="1987994" cy="1563909"/>
      </dsp:txXfrm>
    </dsp:sp>
    <dsp:sp modelId="{D16AF05E-A9D0-4B22-BD94-A572C9FED59E}">
      <dsp:nvSpPr>
        <dsp:cNvPr id="0" name=""/>
        <dsp:cNvSpPr/>
      </dsp:nvSpPr>
      <dsp:spPr>
        <a:xfrm>
          <a:off x="2351796" y="71252"/>
          <a:ext cx="3455005" cy="154819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Красновского сельского поселения на 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-201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годы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Постановление Администрации  Красновского сельского 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поселения от 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30.1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.2015 № 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57770" y="297979"/>
        <a:ext cx="2443057" cy="1094737"/>
      </dsp:txXfrm>
    </dsp:sp>
    <dsp:sp modelId="{57BF963C-E058-4AEB-BD4E-10EE11DEA837}">
      <dsp:nvSpPr>
        <dsp:cNvPr id="0" name=""/>
        <dsp:cNvSpPr/>
      </dsp:nvSpPr>
      <dsp:spPr>
        <a:xfrm>
          <a:off x="5648381" y="2252762"/>
          <a:ext cx="2724196" cy="154819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Муниципальные программы Красновского сельского поселения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47330" y="2479489"/>
        <a:ext cx="1926298" cy="1094737"/>
      </dsp:txXfrm>
    </dsp:sp>
    <dsp:sp modelId="{9F3764D6-34C0-47AA-98E9-DDEFED2894A0}">
      <dsp:nvSpPr>
        <dsp:cNvPr id="0" name=""/>
        <dsp:cNvSpPr/>
      </dsp:nvSpPr>
      <dsp:spPr>
        <a:xfrm>
          <a:off x="0" y="2354810"/>
          <a:ext cx="2541200" cy="202421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Прогноз социально-экономического развития Красновского сельского 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поселения на 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-201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8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годы</a:t>
          </a:r>
          <a:endParaRPr lang="en-US" sz="1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Постановление Администрации  Красновского сельского поселения от 30.11.201</a:t>
          </a:r>
          <a:r>
            <a:rPr lang="en-US" sz="1200" kern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№ 147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2150" y="2651249"/>
        <a:ext cx="1796900" cy="1431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055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43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16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1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5576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3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264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012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122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10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06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6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4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06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32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37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87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54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28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9289" y="1166327"/>
            <a:ext cx="8080310" cy="4198775"/>
          </a:xfrm>
          <a:solidFill>
            <a:srgbClr val="FFFF0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 КРАСНОВСКОГО СЕЛЬСКОГО ПОСЕЛЕНИЯ Тарасовского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района на 201</a:t>
            </a:r>
            <a:r>
              <a:rPr lang="en-US" dirty="0" smtClean="0"/>
              <a:t>6</a:t>
            </a:r>
            <a:r>
              <a:rPr lang="ru-RU" dirty="0" smtClean="0"/>
              <a:t> год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1579"/>
            <a:ext cx="8229600" cy="11430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Структура расходов бюджета Красновского сельского поселения Тарасовского района на 2016 год </a:t>
            </a:r>
            <a:br>
              <a:rPr lang="ru-RU" sz="2000" dirty="0" smtClean="0"/>
            </a:br>
            <a:r>
              <a:rPr lang="ru-RU" sz="2000" dirty="0" smtClean="0"/>
              <a:t>11 042,7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4389" y="1678853"/>
            <a:ext cx="2648197" cy="13968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6 444,0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84468" y="1676874"/>
            <a:ext cx="3111335" cy="141466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10,0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78931" y="1676875"/>
            <a:ext cx="1911926" cy="14344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экономика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1 275,9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5746" y="3241963"/>
            <a:ext cx="2586839" cy="12112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362,6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17641" y="3255815"/>
            <a:ext cx="2808514" cy="1233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174,8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95803" y="3253839"/>
            <a:ext cx="1995054" cy="123503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2 743,3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53340" y="4651168"/>
            <a:ext cx="3937518" cy="11058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Физическая культура и спорт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30,6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4284" y="4653146"/>
            <a:ext cx="3402565" cy="110384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1,5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Доля расходов бюджета Красновского сельского поселения Тарасовского района на 2016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556811"/>
              </p:ext>
            </p:extLst>
          </p:nvPr>
        </p:nvGraphicFramePr>
        <p:xfrm>
          <a:off x="0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16812"/>
              </p:ext>
            </p:extLst>
          </p:nvPr>
        </p:nvGraphicFramePr>
        <p:xfrm>
          <a:off x="536699" y="1966212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500" b="1" dirty="0" smtClean="0">
                <a:latin typeface="Times New Roman" pitchFamily="18" charset="0"/>
              </a:rPr>
              <a:t>Расходы бюджета </a:t>
            </a:r>
            <a:endParaRPr lang="en-US" sz="3500" b="1" dirty="0" smtClean="0">
              <a:latin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3500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59625" y="482600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на 2016</a:t>
                      </a:r>
                      <a:r>
                        <a:rPr lang="ru-RU" baseline="0" dirty="0" smtClean="0"/>
                        <a:t> год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10834" y="1240971"/>
            <a:ext cx="3958443" cy="82533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362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203866" y="1259246"/>
            <a:ext cx="3451759" cy="807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Обеспечение общественного порядка и противодействие преступности</a:t>
            </a:r>
            <a:endParaRPr lang="en-US" sz="1200" dirty="0" smtClean="0"/>
          </a:p>
          <a:p>
            <a:pPr algn="ctr"/>
            <a:r>
              <a:rPr lang="ru-RU" sz="1200" dirty="0" smtClean="0"/>
              <a:t>3</a:t>
            </a:r>
            <a:r>
              <a:rPr lang="en-US" sz="1200" dirty="0" smtClean="0"/>
              <a:t>.</a:t>
            </a:r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090056" y="2357252"/>
            <a:ext cx="3620280" cy="16642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Защита населения и территории от чрезвычайных ситуаций, обеспечение пожарной безопасности людей на водных объектах</a:t>
            </a:r>
            <a:endParaRPr lang="en-US" sz="1200" dirty="0" smtClean="0"/>
          </a:p>
          <a:p>
            <a:pPr algn="ctr"/>
            <a:r>
              <a:rPr lang="ru-RU" sz="1200" dirty="0" smtClean="0"/>
              <a:t>10</a:t>
            </a:r>
            <a:r>
              <a:rPr lang="en-US" sz="1200" dirty="0" smtClean="0"/>
              <a:t>.</a:t>
            </a:r>
            <a:r>
              <a:rPr lang="ru-RU" sz="1200" dirty="0" smtClean="0"/>
              <a:t>0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39543" y="2357251"/>
            <a:ext cx="2006081" cy="13597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Охрана окружающей среды и рациональное природопользование</a:t>
            </a:r>
            <a:endParaRPr lang="en-US" sz="1200" dirty="0" smtClean="0"/>
          </a:p>
          <a:p>
            <a:pPr algn="ctr"/>
            <a:r>
              <a:rPr lang="ru-RU" sz="1200" dirty="0" smtClean="0"/>
              <a:t>1</a:t>
            </a:r>
            <a:r>
              <a:rPr lang="en-US" sz="1200" dirty="0" smtClean="0"/>
              <a:t>0.0</a:t>
            </a:r>
            <a:endParaRPr lang="ru-RU" sz="1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7507" y="2493818"/>
            <a:ext cx="1615044" cy="9975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Развитие физической культуры и спорта</a:t>
            </a:r>
            <a:endParaRPr lang="en-US" sz="1200" dirty="0" smtClean="0"/>
          </a:p>
          <a:p>
            <a:pPr algn="ctr"/>
            <a:r>
              <a:rPr lang="ru-RU" sz="1200" dirty="0" smtClean="0"/>
              <a:t>30</a:t>
            </a:r>
            <a:r>
              <a:rPr lang="en-US" sz="1200" dirty="0" smtClean="0"/>
              <a:t>.</a:t>
            </a:r>
            <a:r>
              <a:rPr lang="ru-RU" sz="1200" dirty="0" smtClean="0"/>
              <a:t>6</a:t>
            </a:r>
          </a:p>
          <a:p>
            <a:pPr algn="ctr"/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49380" y="3844211"/>
            <a:ext cx="1840675" cy="12316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Информационное общество</a:t>
            </a:r>
            <a:endParaRPr lang="en-US" sz="1200" dirty="0" smtClean="0"/>
          </a:p>
          <a:p>
            <a:pPr algn="ctr"/>
            <a:r>
              <a:rPr lang="ru-RU" sz="1200" dirty="0" smtClean="0"/>
              <a:t>33,0</a:t>
            </a:r>
            <a:endParaRPr lang="ru-RU" sz="12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65714" y="4168239"/>
            <a:ext cx="4693298" cy="8193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культуры и туризма</a:t>
            </a:r>
            <a:endParaRPr lang="en-US" sz="1200" dirty="0"/>
          </a:p>
          <a:p>
            <a:pPr algn="ctr"/>
            <a:r>
              <a:rPr lang="en-US" sz="1200" dirty="0" smtClean="0"/>
              <a:t>2 </a:t>
            </a:r>
            <a:r>
              <a:rPr lang="ru-RU" sz="1200" dirty="0" smtClean="0"/>
              <a:t>743,3</a:t>
            </a:r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900196" y="5421085"/>
            <a:ext cx="4357396" cy="10823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транспортной системы</a:t>
            </a:r>
            <a:endParaRPr lang="en-US" sz="1200" dirty="0" smtClean="0"/>
          </a:p>
          <a:p>
            <a:pPr algn="ctr"/>
            <a:r>
              <a:rPr lang="ru-RU" sz="1200" dirty="0" smtClean="0"/>
              <a:t>1 265,9</a:t>
            </a:r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85008" y="5486401"/>
            <a:ext cx="2980706" cy="1017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Энергоэффективность и развитие энергетики</a:t>
            </a:r>
            <a:endParaRPr lang="en-US" sz="1200" dirty="0" smtClean="0"/>
          </a:p>
          <a:p>
            <a:pPr algn="ctr"/>
            <a:r>
              <a:rPr lang="ru-RU" sz="1200" dirty="0" smtClean="0"/>
              <a:t>60</a:t>
            </a:r>
            <a:r>
              <a:rPr lang="en-US" sz="1200" dirty="0" smtClean="0"/>
              <a:t>.0</a:t>
            </a:r>
            <a:endParaRPr lang="ru-RU" sz="12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196128"/>
              </p:ext>
            </p:extLst>
          </p:nvPr>
        </p:nvGraphicFramePr>
        <p:xfrm>
          <a:off x="533400" y="1951038"/>
          <a:ext cx="8215313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8" name="Chart" r:id="rId3" imgW="8229600" imgH="4533938" progId="MSGraph.Chart.8">
                  <p:embed followColorScheme="full"/>
                </p:oleObj>
              </mc:Choice>
              <mc:Fallback>
                <p:oleObj name="Chart" r:id="rId3" imgW="8229600" imgH="453393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51038"/>
                        <a:ext cx="8215313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Объем муниципальных программ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общем объеме расходов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29392" y="1063690"/>
            <a:ext cx="2589669" cy="466021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Финансовое обеспечение муниципальных учреждений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2 743,3 тыс. рублей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3396343" y="1698171"/>
            <a:ext cx="4536373" cy="3153747"/>
          </a:xfrm>
          <a:prstGeom prst="round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tx1"/>
              </a:solidFill>
            </a:endParaRP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Всего: 1 бюджетное учреждение Муниципальное бюджетное учреждение культуры Красновского сельского поселения Тарасовского района «Культурно-библиотечный досуговый центр»</a:t>
            </a:r>
            <a:endParaRPr lang="ru-RU" sz="1400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99245" y="2085817"/>
            <a:ext cx="2173184" cy="9144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Дорожный фонд –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1 265,9 тыс. рублей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745744" y="2300701"/>
            <a:ext cx="562771" cy="484632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565142" y="1693931"/>
            <a:ext cx="4928259" cy="1698171"/>
          </a:xfrm>
          <a:prstGeom prst="round2Diag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u="sng" dirty="0" smtClean="0">
              <a:solidFill>
                <a:schemeClr val="tx1"/>
              </a:solidFill>
            </a:endParaRPr>
          </a:p>
          <a:p>
            <a:r>
              <a:rPr lang="ru-RU" sz="1400" u="sng" dirty="0" smtClean="0">
                <a:solidFill>
                  <a:schemeClr val="tx1"/>
                </a:solidFill>
              </a:rPr>
              <a:t>Местный бюджет: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ремонт и содержание дорог – 1 265,9 тыс. рублей; </a:t>
            </a:r>
          </a:p>
          <a:p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167" y="356259"/>
            <a:ext cx="6483928" cy="480131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На реализацию мероприятий по защите населения и территории от чрезвычайных ситуаций, обеспечение пожарной безопасности и безопасности людей на водных объектах в 2016 году предусмотрено</a:t>
            </a:r>
          </a:p>
          <a:p>
            <a:pPr algn="ctr"/>
            <a:r>
              <a:rPr lang="ru-RU" dirty="0" smtClean="0"/>
              <a:t>10,0 тыс. рублей</a:t>
            </a:r>
            <a:endParaRPr lang="en-US" dirty="0" smtClean="0"/>
          </a:p>
          <a:p>
            <a:pPr algn="ctr"/>
            <a:endParaRPr lang="en-US" dirty="0" smtClean="0"/>
          </a:p>
          <a:p>
            <a:endParaRPr lang="ru-RU" dirty="0" smtClean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endParaRPr lang="en-US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0575" y="427512"/>
            <a:ext cx="6981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Численность населения Красновского сельского поселения Тарасовского </a:t>
            </a:r>
            <a:r>
              <a:rPr lang="ru-RU" sz="2400" b="1" dirty="0" smtClean="0"/>
              <a:t>района </a:t>
            </a:r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506490"/>
              </p:ext>
            </p:extLst>
          </p:nvPr>
        </p:nvGraphicFramePr>
        <p:xfrm>
          <a:off x="998376" y="1632854"/>
          <a:ext cx="6621624" cy="4292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0812"/>
                <a:gridCol w="3310812"/>
              </a:tblGrid>
              <a:tr h="759558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Красновское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сельское поселение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3048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Х. </a:t>
                      </a:r>
                      <a:r>
                        <a:rPr lang="ru-RU" dirty="0" err="1" smtClean="0"/>
                        <a:t>Красновка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395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Х. Верхний </a:t>
                      </a:r>
                      <a:r>
                        <a:rPr lang="ru-RU" dirty="0" err="1" smtClean="0"/>
                        <a:t>Митякин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812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Х. </a:t>
                      </a:r>
                      <a:r>
                        <a:rPr lang="ru-RU" dirty="0" err="1" smtClean="0"/>
                        <a:t>Нижнемитякин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916</a:t>
                      </a:r>
                      <a:endParaRPr lang="ru-RU" dirty="0"/>
                    </a:p>
                  </a:txBody>
                  <a:tcPr/>
                </a:tc>
              </a:tr>
              <a:tr h="494293">
                <a:tc>
                  <a:txBody>
                    <a:bodyPr/>
                    <a:lstStyle/>
                    <a:p>
                      <a:r>
                        <a:rPr lang="ru-RU" dirty="0" smtClean="0"/>
                        <a:t>Х. Донецкий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65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Разъезд им. </a:t>
                      </a:r>
                      <a:r>
                        <a:rPr lang="ru-RU" dirty="0" err="1" smtClean="0"/>
                        <a:t>Сутурмина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Пос. Весенний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508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Пос. </a:t>
                      </a:r>
                      <a:r>
                        <a:rPr lang="ru-RU" dirty="0" err="1" smtClean="0"/>
                        <a:t>Верхнетарасовский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326</a:t>
                      </a:r>
                      <a:endParaRPr lang="ru-RU" dirty="0"/>
                    </a:p>
                  </a:txBody>
                  <a:tcPr/>
                </a:tc>
              </a:tr>
              <a:tr h="434033">
                <a:tc>
                  <a:txBody>
                    <a:bodyPr/>
                    <a:lstStyle/>
                    <a:p>
                      <a:r>
                        <a:rPr lang="ru-RU" dirty="0" smtClean="0"/>
                        <a:t>Пос. Холмы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62370"/>
              </p:ext>
            </p:extLst>
          </p:nvPr>
        </p:nvGraphicFramePr>
        <p:xfrm>
          <a:off x="427038" y="285750"/>
          <a:ext cx="8372578" cy="5840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Горизонтальный свиток 1"/>
          <p:cNvSpPr/>
          <p:nvPr/>
        </p:nvSpPr>
        <p:spPr>
          <a:xfrm>
            <a:off x="819397" y="344383"/>
            <a:ext cx="7433954" cy="1033272"/>
          </a:xfrm>
          <a:prstGeom prst="horizontalScroll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Проект бюджета на 2016 год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содержит приоритетные пути реализации основных задач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56260" y="1460666"/>
            <a:ext cx="8360227" cy="84314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и результативности имеющихся инструментов программно-целевого управления и бюджетирования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15638" y="2410691"/>
            <a:ext cx="8087096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повышения качества предоставления  муниципальных услуг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8760" y="3491345"/>
            <a:ext cx="7849588" cy="83127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 проведения муниципальных закупок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61257" y="4512623"/>
            <a:ext cx="8039595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процедур предварительного  и последующего контроля, в том числе уточнения порядка и содержание мер принуждения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нарушениям в финансово-бюджетной сфере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46266" y="5569527"/>
            <a:ext cx="7754586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открытости бюджетного процесса  перед гражданами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17036" y="546267"/>
            <a:ext cx="6540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Основные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параметры бюджета Красновского сельского поселения Тарасовского района на 2016 год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637" y="1377537"/>
            <a:ext cx="2139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Доходы бюджета</a:t>
            </a:r>
          </a:p>
          <a:p>
            <a:pPr algn="ctr"/>
            <a:r>
              <a:rPr lang="ru-RU" dirty="0" smtClean="0"/>
              <a:t>10 379,3 тыс. руб.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260932" y="1192599"/>
            <a:ext cx="2166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Расходы бюджета</a:t>
            </a:r>
          </a:p>
          <a:p>
            <a:pPr algn="ctr"/>
            <a:r>
              <a:rPr lang="ru-RU" dirty="0" smtClean="0"/>
              <a:t>11 042,7 тыс. руб.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38532" y="1838929"/>
            <a:ext cx="2890443" cy="610955"/>
          </a:xfrm>
          <a:prstGeom prst="roundRect">
            <a:avLst/>
          </a:prstGeom>
          <a:gradFill flip="none" rotWithShape="1">
            <a:gsLst>
              <a:gs pos="0">
                <a:srgbClr val="CA54B9">
                  <a:tint val="66000"/>
                  <a:satMod val="160000"/>
                </a:srgbClr>
              </a:gs>
              <a:gs pos="50000">
                <a:srgbClr val="CA54B9">
                  <a:tint val="44500"/>
                  <a:satMod val="160000"/>
                </a:srgbClr>
              </a:gs>
              <a:gs pos="100000">
                <a:srgbClr val="CA54B9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Общегосударственные вопросы</a:t>
            </a:r>
          </a:p>
          <a:p>
            <a:pPr algn="ctr"/>
            <a:r>
              <a:rPr lang="ru-RU" sz="1400" dirty="0" smtClean="0"/>
              <a:t>6 444,0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38532" y="2521139"/>
            <a:ext cx="3051109" cy="464628"/>
          </a:xfrm>
          <a:prstGeom prst="roundRect">
            <a:avLst/>
          </a:prstGeom>
          <a:solidFill>
            <a:srgbClr val="2FFF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Национальная оборона 174,8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38532" y="3045143"/>
            <a:ext cx="3051109" cy="849965"/>
          </a:xfrm>
          <a:prstGeom prst="roundRect">
            <a:avLst/>
          </a:prstGeom>
          <a:solidFill>
            <a:srgbClr val="5BD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Национальная безопасность и правоохранительная деятельность 10,0</a:t>
            </a:r>
          </a:p>
          <a:p>
            <a:pPr algn="ctr"/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38532" y="3942609"/>
            <a:ext cx="3051109" cy="6412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Национальная экономика</a:t>
            </a:r>
          </a:p>
          <a:p>
            <a:pPr algn="ctr"/>
            <a:r>
              <a:rPr lang="ru-RU" sz="1400" dirty="0" smtClean="0"/>
              <a:t>1 275,9</a:t>
            </a:r>
            <a:endParaRPr lang="ru-RU" sz="1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38532" y="4643253"/>
            <a:ext cx="3051109" cy="558140"/>
          </a:xfrm>
          <a:prstGeom prst="roundRect">
            <a:avLst/>
          </a:prstGeom>
          <a:solidFill>
            <a:srgbClr val="DE86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Жилищно-коммунальное хозяйство</a:t>
            </a:r>
          </a:p>
          <a:p>
            <a:pPr algn="ctr"/>
            <a:r>
              <a:rPr lang="ru-RU" sz="1400" dirty="0" smtClean="0"/>
              <a:t>362,6</a:t>
            </a:r>
            <a:endParaRPr lang="ru-RU" sz="14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38532" y="5260768"/>
            <a:ext cx="1312163" cy="902037"/>
          </a:xfrm>
          <a:prstGeom prst="roundRect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Культура</a:t>
            </a:r>
          </a:p>
          <a:p>
            <a:pPr algn="ctr"/>
            <a:r>
              <a:rPr lang="ru-RU" sz="1400" dirty="0" smtClean="0"/>
              <a:t>2 743,3</a:t>
            </a:r>
            <a:endParaRPr lang="ru-RU" sz="14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50904" y="5260767"/>
            <a:ext cx="2605414" cy="9020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Физическая культура и спорт 30,6</a:t>
            </a:r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58621" y="2023868"/>
            <a:ext cx="3657600" cy="426017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Налог на доходы с физических лиц</a:t>
            </a:r>
          </a:p>
          <a:p>
            <a:pPr algn="ctr"/>
            <a:r>
              <a:rPr lang="ru-RU" sz="1400" dirty="0" smtClean="0"/>
              <a:t>2 240,2</a:t>
            </a:r>
            <a:endParaRPr lang="ru-RU" sz="1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91885" y="3396342"/>
            <a:ext cx="3194463" cy="486889"/>
          </a:xfrm>
          <a:prstGeom prst="roundRect">
            <a:avLst/>
          </a:prstGeom>
          <a:solidFill>
            <a:srgbClr val="2FFF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Налоги на имущество</a:t>
            </a:r>
          </a:p>
          <a:p>
            <a:pPr algn="ctr"/>
            <a:r>
              <a:rPr lang="ru-RU" sz="1400" dirty="0" smtClean="0"/>
              <a:t>4 695,8</a:t>
            </a:r>
            <a:endParaRPr lang="ru-RU" sz="14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98763" y="3978234"/>
            <a:ext cx="3016333" cy="605643"/>
          </a:xfrm>
          <a:prstGeom prst="roundRect">
            <a:avLst/>
          </a:prstGeom>
          <a:solidFill>
            <a:srgbClr val="CA54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Государственная пошлина</a:t>
            </a:r>
          </a:p>
          <a:p>
            <a:pPr algn="ctr"/>
            <a:r>
              <a:rPr lang="ru-RU" sz="1400" dirty="0" smtClean="0"/>
              <a:t>28,5</a:t>
            </a:r>
            <a:endParaRPr lang="ru-RU" sz="1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1891" y="4678880"/>
            <a:ext cx="2933205" cy="820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Доходы от использования имущества</a:t>
            </a:r>
          </a:p>
          <a:p>
            <a:pPr algn="ctr"/>
            <a:r>
              <a:rPr lang="ru-RU" sz="1400" dirty="0" smtClean="0"/>
              <a:t>937,8</a:t>
            </a:r>
            <a:endParaRPr lang="ru-RU" sz="14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3766" y="5593929"/>
            <a:ext cx="2921330" cy="105625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Безвозмездные поступления от других бюджетов бюджетной системы Российской Федерации</a:t>
            </a:r>
          </a:p>
          <a:p>
            <a:pPr algn="ctr"/>
            <a:r>
              <a:rPr lang="ru-RU" sz="1400" dirty="0" smtClean="0"/>
              <a:t>175,0</a:t>
            </a:r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91885" y="2985767"/>
            <a:ext cx="3123211" cy="307777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Налоги на совокупный доход 1 036,1</a:t>
            </a:r>
            <a:endParaRPr lang="ru-RU" sz="1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58619" y="2511632"/>
            <a:ext cx="3657601" cy="34350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Налоги на товары 1 265,9 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86349" y="6222179"/>
            <a:ext cx="3085040" cy="533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Прочие межбюджетные трансферты 1,5</a:t>
            </a:r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2831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Доходы бюджета Красновского сельского поселения Тарасовского района на 2016 год предусмотрены </a:t>
            </a:r>
            <a:br>
              <a:rPr lang="ru-RU" sz="2000" dirty="0" smtClean="0"/>
            </a:br>
            <a:r>
              <a:rPr lang="ru-RU" sz="2000" dirty="0" smtClean="0"/>
              <a:t>в сумме 10 379,3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73185"/>
            <a:ext cx="7968341" cy="386817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173186"/>
            <a:ext cx="2570466" cy="210364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прибыль,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2 240,2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1864" y="2173185"/>
            <a:ext cx="2151413" cy="10905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совокупный доход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1 036,1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49655" y="2210626"/>
            <a:ext cx="2575887" cy="11637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Государственная пошлина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28,5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4631376"/>
            <a:ext cx="2712428" cy="12587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имущество   4 695,8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3811" y="3538847"/>
            <a:ext cx="2311730" cy="23513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 от других бюджетов бюджетной системы Российской Федерации 175,0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69628" y="3538847"/>
            <a:ext cx="2791783" cy="109253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товары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1 265,9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322028" y="4752665"/>
            <a:ext cx="2639384" cy="11374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от использования имущества</a:t>
            </a:r>
          </a:p>
          <a:p>
            <a:pPr algn="ctr"/>
            <a:r>
              <a:rPr lang="ru-RU" dirty="0" smtClean="0"/>
              <a:t>937,8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7025" y="212725"/>
            <a:ext cx="8816975" cy="90805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в 2016 году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45533706"/>
              </p:ext>
            </p:extLst>
          </p:nvPr>
        </p:nvGraphicFramePr>
        <p:xfrm>
          <a:off x="1003300" y="1120775"/>
          <a:ext cx="81407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12339243"/>
              </p:ext>
            </p:extLst>
          </p:nvPr>
        </p:nvGraphicFramePr>
        <p:xfrm>
          <a:off x="1018593" y="-1315233"/>
          <a:ext cx="7975095" cy="7996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6257732" cy="2192694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Красновского сельского поселения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354926"/>
              </p:ext>
            </p:extLst>
          </p:nvPr>
        </p:nvGraphicFramePr>
        <p:xfrm>
          <a:off x="201645" y="1987128"/>
          <a:ext cx="8140689" cy="4439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1906" y="486888"/>
            <a:ext cx="760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Безвозмездные поступления от других бюджетов бюджетной системы Российской Федерации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в бюджет Красновского сельского поселения Тарасовского района 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679403"/>
              </p:ext>
            </p:extLst>
          </p:nvPr>
        </p:nvGraphicFramePr>
        <p:xfrm>
          <a:off x="997528" y="2230014"/>
          <a:ext cx="7623960" cy="2985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990"/>
                <a:gridCol w="1905990"/>
                <a:gridCol w="1905990"/>
                <a:gridCol w="1905990"/>
              </a:tblGrid>
              <a:tr h="87828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8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2015 год (первоначально утвержденный)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8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(проект)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86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Темп роста к предыдущему году, %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E86C5"/>
                    </a:solidFill>
                  </a:tcPr>
                </a:tc>
              </a:tr>
              <a:tr h="84195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Межбюджетные трансферты ВСЕГО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164,9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175,0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106,1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36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из них: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4195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164,9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175,0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106,1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27371" y="1492898"/>
            <a:ext cx="1623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2088</TotalTime>
  <Words>647</Words>
  <Application>Microsoft Office PowerPoint</Application>
  <PresentationFormat>Экран (4:3)</PresentationFormat>
  <Paragraphs>182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Грань</vt:lpstr>
      <vt:lpstr>Chart</vt:lpstr>
      <vt:lpstr>Бюджет КРАСНОВСКОГО СЕЛЬСКОГО ПОСЕЛЕНИЯ Тарасовского  района на 2016 год </vt:lpstr>
      <vt:lpstr>Презентация PowerPoint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на 2016 год предусмотрены  в сумме 10 379,3 тыс. рублей</vt:lpstr>
      <vt:lpstr>Поступление собственных доходов в бюджет  Красновского сельского поселения Тарасовского района  в 2016 году</vt:lpstr>
      <vt:lpstr>Презентация PowerPoint</vt:lpstr>
      <vt:lpstr>Поступления в бюджет Красновского сельского поселения Тарасовского района</vt:lpstr>
      <vt:lpstr>Презентация PowerPoint</vt:lpstr>
      <vt:lpstr>Структура расходов бюджета Красновского сельского поселения Тарасовского района на 2016 год  11 042,7 тыс. рублей</vt:lpstr>
      <vt:lpstr>Доля расходов бюджета Красновского сельского поселения Тарасовского района на 2016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Людмила В. Лаврухина</dc:creator>
  <cp:lastModifiedBy>Finans</cp:lastModifiedBy>
  <cp:revision>303</cp:revision>
  <dcterms:created xsi:type="dcterms:W3CDTF">2014-05-06T10:06:48Z</dcterms:created>
  <dcterms:modified xsi:type="dcterms:W3CDTF">2016-02-12T05:49:10Z</dcterms:modified>
</cp:coreProperties>
</file>